
<file path=[Content_Types].xml><?xml version="1.0" encoding="utf-8"?>
<Types xmlns="http://schemas.openxmlformats.org/package/2006/content-types">
  <Default Extension="m4a" ContentType="audio/mp4"/>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2" r:id="rId4"/>
  </p:sldMasterIdLst>
  <p:notesMasterIdLst>
    <p:notesMasterId r:id="rId14"/>
  </p:notesMasterIdLst>
  <p:handoutMasterIdLst>
    <p:handoutMasterId r:id="rId15"/>
  </p:handoutMasterIdLst>
  <p:sldIdLst>
    <p:sldId id="281" r:id="rId5"/>
    <p:sldId id="259" r:id="rId6"/>
    <p:sldId id="289" r:id="rId7"/>
    <p:sldId id="272" r:id="rId8"/>
    <p:sldId id="287" r:id="rId9"/>
    <p:sldId id="288" r:id="rId10"/>
    <p:sldId id="284" r:id="rId11"/>
    <p:sldId id="291" r:id="rId12"/>
    <p:sldId id="270" r:id="rId13"/>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836" autoAdjust="0"/>
    <p:restoredTop sz="93750" autoAdjust="0"/>
  </p:normalViewPr>
  <p:slideViewPr>
    <p:cSldViewPr showGuides="1">
      <p:cViewPr varScale="1">
        <p:scale>
          <a:sx n="106" d="100"/>
          <a:sy n="106" d="100"/>
        </p:scale>
        <p:origin x="400" y="184"/>
      </p:cViewPr>
      <p:guideLst>
        <p:guide orient="horz" pos="1152"/>
        <p:guide pos="3839"/>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0"/>
    </p:cViewPr>
  </p:sorter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10/27/20</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10/27/20</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200869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796F01-7154-41E0-B48B-A6921757531A}" type="slidenum">
              <a:rPr lang="en-US"/>
              <a:pPr/>
              <a:t>2</a:t>
            </a:fld>
            <a:endParaRPr lang="en-US"/>
          </a:p>
        </p:txBody>
      </p:sp>
    </p:spTree>
    <p:extLst>
      <p:ext uri="{BB962C8B-B14F-4D97-AF65-F5344CB8AC3E}">
        <p14:creationId xmlns:p14="http://schemas.microsoft.com/office/powerpoint/2010/main" val="2562690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536203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344AB447-BDFD-4FA4-9A82-52202FFDC88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56412" y="0"/>
            <a:ext cx="5294313" cy="6858000"/>
          </a:xfrm>
          <a:prstGeom prst="rect">
            <a:avLst/>
          </a:prstGeom>
        </p:spPr>
      </p:pic>
      <p:pic>
        <p:nvPicPr>
          <p:cNvPr id="10" name="Graphic 9">
            <a:extLst>
              <a:ext uri="{FF2B5EF4-FFF2-40B4-BE49-F238E27FC236}">
                <a16:creationId xmlns:a16="http://schemas.microsoft.com/office/drawing/2014/main" id="{FADFEC34-EAD1-470C-B1D7-476DAA0BDC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812" y="0"/>
            <a:ext cx="6858000" cy="6858000"/>
          </a:xfrm>
          <a:prstGeom prst="rect">
            <a:avLst/>
          </a:prstGeom>
        </p:spPr>
      </p:pic>
      <p:pic>
        <p:nvPicPr>
          <p:cNvPr id="11" name="Graphic 10">
            <a:extLst>
              <a:ext uri="{FF2B5EF4-FFF2-40B4-BE49-F238E27FC236}">
                <a16:creationId xmlns:a16="http://schemas.microsoft.com/office/drawing/2014/main" id="{6FF142A7-701F-6940-8E95-0D4830D7641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868483" y="521171"/>
            <a:ext cx="6201033" cy="5815657"/>
          </a:xfrm>
          <a:prstGeom prst="rect">
            <a:avLst/>
          </a:prstGeom>
        </p:spPr>
      </p:pic>
      <p:sp>
        <p:nvSpPr>
          <p:cNvPr id="6" name="Text Placeholder Subtitle 1">
            <a:extLst>
              <a:ext uri="{FF2B5EF4-FFF2-40B4-BE49-F238E27FC236}">
                <a16:creationId xmlns:a16="http://schemas.microsoft.com/office/drawing/2014/main" id="{5A1F9EF5-B88C-405C-9168-EDE6A70749C5}"/>
              </a:ext>
            </a:extLst>
          </p:cNvPr>
          <p:cNvSpPr>
            <a:spLocks noGrp="1"/>
          </p:cNvSpPr>
          <p:nvPr>
            <p:ph type="body" sz="quarter" idx="10"/>
          </p:nvPr>
        </p:nvSpPr>
        <p:spPr>
          <a:xfrm>
            <a:off x="4214813" y="1752600"/>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19" name="Text Placeholder Subtitle 2">
            <a:extLst>
              <a:ext uri="{FF2B5EF4-FFF2-40B4-BE49-F238E27FC236}">
                <a16:creationId xmlns:a16="http://schemas.microsoft.com/office/drawing/2014/main" id="{D2282B87-09AC-4246-8C13-92CF93907CBF}"/>
              </a:ext>
            </a:extLst>
          </p:cNvPr>
          <p:cNvSpPr>
            <a:spLocks noGrp="1"/>
          </p:cNvSpPr>
          <p:nvPr>
            <p:ph type="body" sz="quarter" idx="11"/>
          </p:nvPr>
        </p:nvSpPr>
        <p:spPr>
          <a:xfrm>
            <a:off x="4214813" y="4844142"/>
            <a:ext cx="3757612" cy="609600"/>
          </a:xfrm>
        </p:spPr>
        <p:txBody>
          <a:bodyPr>
            <a:normAutofit/>
          </a:bodyPr>
          <a:lstStyle>
            <a:lvl1pPr marL="0" indent="0" algn="ctr">
              <a:buFontTx/>
              <a:buNone/>
              <a:defRPr sz="2000">
                <a:solidFill>
                  <a:schemeClr val="accent4"/>
                </a:solidFill>
              </a:defRPr>
            </a:lvl1pPr>
          </a:lstStyle>
          <a:p>
            <a:pPr lvl="0"/>
            <a:r>
              <a:rPr lang="en-US"/>
              <a:t>Click to edit Master text styles</a:t>
            </a:r>
          </a:p>
        </p:txBody>
      </p:sp>
      <p:sp>
        <p:nvSpPr>
          <p:cNvPr id="2" name="Title 1">
            <a:extLst>
              <a:ext uri="{FF2B5EF4-FFF2-40B4-BE49-F238E27FC236}">
                <a16:creationId xmlns:a16="http://schemas.microsoft.com/office/drawing/2014/main" id="{B14A909A-2E72-4DBE-BD02-0B20CFB25B6B}"/>
              </a:ext>
            </a:extLst>
          </p:cNvPr>
          <p:cNvSpPr>
            <a:spLocks noGrp="1"/>
          </p:cNvSpPr>
          <p:nvPr>
            <p:ph type="title" hasCustomPrompt="1"/>
          </p:nvPr>
        </p:nvSpPr>
        <p:spPr>
          <a:xfrm>
            <a:off x="4214811" y="2361521"/>
            <a:ext cx="3757613" cy="2481941"/>
          </a:xfrm>
        </p:spPr>
        <p:txBody>
          <a:bodyPr vert="horz" lIns="121899" tIns="60949" rIns="121899" bIns="60949" rtlCol="0" anchor="ctr">
            <a:normAutofit/>
          </a:bodyPr>
          <a:lstStyle>
            <a:lvl1pPr algn="ctr">
              <a:defRPr lang="en-US" sz="7200" b="1">
                <a:solidFill>
                  <a:schemeClr val="accent4"/>
                </a:solidFill>
                <a:ea typeface="+mn-ea"/>
                <a:cs typeface="+mn-cs"/>
              </a:defRPr>
            </a:lvl1pPr>
          </a:lstStyle>
          <a:p>
            <a:pPr marL="0" lvl="0" indent="0" algn="ctr">
              <a:lnSpc>
                <a:spcPct val="95000"/>
              </a:lnSpc>
              <a:spcBef>
                <a:spcPts val="1866"/>
              </a:spcBef>
              <a:buClr>
                <a:schemeClr val="accent6">
                  <a:lumMod val="50000"/>
                </a:schemeClr>
              </a:buClr>
              <a:buSzPct val="100000"/>
              <a:buFontTx/>
            </a:pPr>
            <a:r>
              <a:rPr lang="en-US" dirty="0"/>
              <a:t>Add Title</a:t>
            </a:r>
          </a:p>
        </p:txBody>
      </p:sp>
    </p:spTree>
    <p:extLst>
      <p:ext uri="{BB962C8B-B14F-4D97-AF65-F5344CB8AC3E}">
        <p14:creationId xmlns:p14="http://schemas.microsoft.com/office/powerpoint/2010/main" val="3322012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ll Circle Layout">
    <p:bg>
      <p:bgPr>
        <a:solidFill>
          <a:schemeClr val="accent5"/>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accent1"/>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168063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ll Circle Layout Blue">
    <p:bg>
      <p:bgPr>
        <a:solidFill>
          <a:schemeClr val="tx2"/>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E7AEBCE5-C441-4E28-A2A0-86898FA8A1A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2527" t="27893"/>
          <a:stretch/>
        </p:blipFill>
        <p:spPr>
          <a:xfrm>
            <a:off x="0" y="0"/>
            <a:ext cx="4875212" cy="3769068"/>
          </a:xfrm>
          <a:prstGeom prst="rect">
            <a:avLst/>
          </a:prstGeom>
        </p:spPr>
      </p:pic>
      <p:sp>
        <p:nvSpPr>
          <p:cNvPr id="13" name="Text Placeholder 12">
            <a:extLst>
              <a:ext uri="{FF2B5EF4-FFF2-40B4-BE49-F238E27FC236}">
                <a16:creationId xmlns:a16="http://schemas.microsoft.com/office/drawing/2014/main" id="{1B0C5185-5797-47C6-A658-12B8040B7244}"/>
              </a:ext>
            </a:extLst>
          </p:cNvPr>
          <p:cNvSpPr>
            <a:spLocks noGrp="1"/>
          </p:cNvSpPr>
          <p:nvPr>
            <p:ph type="body" sz="quarter" idx="11"/>
          </p:nvPr>
        </p:nvSpPr>
        <p:spPr>
          <a:xfrm>
            <a:off x="6094412" y="1828800"/>
            <a:ext cx="5410200" cy="4343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64FE576-B3E5-461C-84D8-BF879AF493CD}"/>
              </a:ext>
            </a:extLst>
          </p:cNvPr>
          <p:cNvSpPr>
            <a:spLocks noGrp="1"/>
          </p:cNvSpPr>
          <p:nvPr>
            <p:ph type="title"/>
          </p:nvPr>
        </p:nvSpPr>
        <p:spPr>
          <a:xfrm>
            <a:off x="684213" y="685800"/>
            <a:ext cx="3886199" cy="2133598"/>
          </a:xfrm>
        </p:spPr>
        <p:txBody>
          <a:bodyPr vert="horz" lIns="121899" tIns="60949" rIns="121899" bIns="60949" rtlCol="0" anchor="t">
            <a:normAutofit/>
          </a:bodyPr>
          <a:lstStyle>
            <a:lvl1pPr>
              <a:defRPr lang="en-US" sz="4000" b="1">
                <a:solidFill>
                  <a:schemeClr val="tx2"/>
                </a:solidFill>
                <a:ea typeface="+mn-ea"/>
                <a:cs typeface="+mn-cs"/>
              </a:defRPr>
            </a:lvl1pPr>
          </a:lstStyle>
          <a:p>
            <a:pPr marL="0" lvl="0" indent="0">
              <a:lnSpc>
                <a:spcPct val="95000"/>
              </a:lnSpc>
              <a:spcBef>
                <a:spcPts val="1866"/>
              </a:spcBef>
              <a:buClr>
                <a:schemeClr val="accent6">
                  <a:lumMod val="50000"/>
                </a:schemeClr>
              </a:buClr>
              <a:buSzPct val="100000"/>
              <a:buFont typeface="Arial" pitchFamily="34" charset="0"/>
            </a:pPr>
            <a:r>
              <a:rPr lang="en-US"/>
              <a:t>Click to edit Master title style</a:t>
            </a:r>
            <a:endParaRPr lang="en-US" dirty="0"/>
          </a:p>
        </p:txBody>
      </p:sp>
    </p:spTree>
    <p:extLst>
      <p:ext uri="{BB962C8B-B14F-4D97-AF65-F5344CB8AC3E}">
        <p14:creationId xmlns:p14="http://schemas.microsoft.com/office/powerpoint/2010/main" val="280014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Large Circle Layout_alternate">
    <p:bg>
      <p:bgPr>
        <a:solidFill>
          <a:schemeClr val="accent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82605" y="990"/>
            <a:ext cx="5294313" cy="6858000"/>
          </a:xfrm>
          <a:prstGeom prst="rect">
            <a:avLst/>
          </a:prstGeom>
        </p:spPr>
      </p:pic>
      <p:pic>
        <p:nvPicPr>
          <p:cNvPr id="7" name="Graphic 6">
            <a:extLst>
              <a:ext uri="{FF2B5EF4-FFF2-40B4-BE49-F238E27FC236}">
                <a16:creationId xmlns:a16="http://schemas.microsoft.com/office/drawing/2014/main" id="{D12EB5EE-DDAA-D449-95BC-BCAFCC6E6BB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accent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027200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arge Circle Layout_alternat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357EB46-0628-42CB-95AC-AF38CFD68654}"/>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22801"/>
          <a:stretch/>
        </p:blipFill>
        <p:spPr>
          <a:xfrm>
            <a:off x="6894512" y="0"/>
            <a:ext cx="5294313" cy="6858000"/>
          </a:xfrm>
          <a:prstGeom prst="rect">
            <a:avLst/>
          </a:prstGeom>
        </p:spPr>
      </p:pic>
      <p:pic>
        <p:nvPicPr>
          <p:cNvPr id="7" name="Graphic 6">
            <a:extLst>
              <a:ext uri="{FF2B5EF4-FFF2-40B4-BE49-F238E27FC236}">
                <a16:creationId xmlns:a16="http://schemas.microsoft.com/office/drawing/2014/main" id="{75506675-2304-3948-8A18-BB70E847D3D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18750" t="25323" r="-17290" b="14356"/>
          <a:stretch/>
        </p:blipFill>
        <p:spPr>
          <a:xfrm>
            <a:off x="0" y="0"/>
            <a:ext cx="12014201" cy="6897338"/>
          </a:xfrm>
          <a:prstGeom prst="rect">
            <a:avLst/>
          </a:prstGeom>
        </p:spPr>
      </p:pic>
      <p:sp>
        <p:nvSpPr>
          <p:cNvPr id="2" name="Title 1"/>
          <p:cNvSpPr>
            <a:spLocks noGrp="1"/>
          </p:cNvSpPr>
          <p:nvPr>
            <p:ph type="title"/>
          </p:nvPr>
        </p:nvSpPr>
        <p:spPr>
          <a:xfrm>
            <a:off x="720725" y="685800"/>
            <a:ext cx="5562600" cy="1143000"/>
          </a:xfrm>
        </p:spPr>
        <p:txBody>
          <a:bodyPr anchor="t">
            <a:normAutofit/>
          </a:bodyPr>
          <a:lstStyle>
            <a:lvl1pPr>
              <a:defRPr sz="4000" b="1">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720725" y="1828800"/>
            <a:ext cx="5562600" cy="4470400"/>
          </a:xfrm>
        </p:spPr>
        <p:txBody>
          <a:bodyPr>
            <a:normAutofit/>
          </a:bodyPr>
          <a:lstStyle>
            <a:lvl1pPr>
              <a:buClr>
                <a:schemeClr val="bg1"/>
              </a:buClr>
              <a:defRPr sz="2000">
                <a:solidFill>
                  <a:schemeClr val="bg1"/>
                </a:solidFill>
              </a:defRPr>
            </a:lvl1pPr>
            <a:lvl2pPr marL="731392" indent="-304747">
              <a:buClr>
                <a:schemeClr val="bg1"/>
              </a:buClr>
              <a:buFont typeface="Courier New" panose="02070309020205020404" pitchFamily="49" charset="0"/>
              <a:buChar char="o"/>
              <a:defRPr sz="2000">
                <a:solidFill>
                  <a:schemeClr val="bg1"/>
                </a:solidFill>
              </a:defRPr>
            </a:lvl2pPr>
            <a:lvl3pPr marL="1158037" indent="-304747">
              <a:buClr>
                <a:schemeClr val="bg1"/>
              </a:buClr>
              <a:buFont typeface="Courier New" panose="02070309020205020404" pitchFamily="49" charset="0"/>
              <a:buChar char="o"/>
              <a:defRPr sz="2000">
                <a:solidFill>
                  <a:schemeClr val="bg1"/>
                </a:solidFill>
              </a:defRPr>
            </a:lvl3pPr>
            <a:lvl4pPr marL="1584683" indent="-304747">
              <a:buClr>
                <a:schemeClr val="bg1"/>
              </a:buClr>
              <a:buFont typeface="Courier New" panose="02070309020205020404" pitchFamily="49" charset="0"/>
              <a:buChar char="o"/>
              <a:defRPr sz="2000">
                <a:solidFill>
                  <a:schemeClr val="bg1"/>
                </a:solidFill>
              </a:defRPr>
            </a:lvl4pPr>
            <a:lvl5pPr marL="2011328" indent="-304747">
              <a:buClr>
                <a:schemeClr val="bg1"/>
              </a:buClr>
              <a:buFont typeface="Courier New" panose="02070309020205020404" pitchFamily="49" charset="0"/>
              <a:buChar char="o"/>
              <a:defRPr sz="2000">
                <a:solidFill>
                  <a:schemeClr val="bg1"/>
                </a:solidFill>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409049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per layout">
    <p:bg>
      <p:bgPr>
        <a:blipFill dpi="0" rotWithShape="1">
          <a:blip r:embed="rId2">
            <a:alphaModFix amt="30000"/>
            <a:lum/>
          </a:blip>
          <a:srcRect/>
          <a:tile tx="203200" ty="20320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1611" y="685800"/>
            <a:ext cx="8763002" cy="990600"/>
          </a:xfrm>
        </p:spPr>
        <p:txBody>
          <a:bodyPr anchor="t"/>
          <a:lstStyle>
            <a:lvl1pPr>
              <a:lnSpc>
                <a:spcPct val="100000"/>
              </a:lnSpc>
              <a:defRPr sz="4000" b="1">
                <a:solidFill>
                  <a:schemeClr val="accent1"/>
                </a:solidFill>
              </a:defRPr>
            </a:lvl1pPr>
          </a:lstStyle>
          <a:p>
            <a:r>
              <a:rPr lang="en-US"/>
              <a:t>Click to edit Master title style</a:t>
            </a:r>
            <a:endParaRPr dirty="0"/>
          </a:p>
        </p:txBody>
      </p:sp>
      <p:pic>
        <p:nvPicPr>
          <p:cNvPr id="4" name="Graphic 3">
            <a:extLst>
              <a:ext uri="{FF2B5EF4-FFF2-40B4-BE49-F238E27FC236}">
                <a16:creationId xmlns:a16="http://schemas.microsoft.com/office/drawing/2014/main" id="{688A6A42-7A89-44E1-BBDF-14C2FD2245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50812" y="1309974"/>
            <a:ext cx="1830164" cy="4648200"/>
          </a:xfrm>
          <a:prstGeom prst="rect">
            <a:avLst/>
          </a:prstGeom>
        </p:spPr>
      </p:pic>
      <p:sp>
        <p:nvSpPr>
          <p:cNvPr id="8" name="Content Placeholder 2">
            <a:extLst>
              <a:ext uri="{FF2B5EF4-FFF2-40B4-BE49-F238E27FC236}">
                <a16:creationId xmlns:a16="http://schemas.microsoft.com/office/drawing/2014/main" id="{421512DC-20C8-4928-B94E-9F191902C57E}"/>
              </a:ext>
            </a:extLst>
          </p:cNvPr>
          <p:cNvSpPr>
            <a:spLocks noGrp="1"/>
          </p:cNvSpPr>
          <p:nvPr>
            <p:ph idx="10"/>
          </p:nvPr>
        </p:nvSpPr>
        <p:spPr>
          <a:xfrm>
            <a:off x="2741611" y="1828800"/>
            <a:ext cx="8763002" cy="4470400"/>
          </a:xfrm>
        </p:spPr>
        <p:txBody>
          <a:bodyPr>
            <a:normAutofit/>
          </a:bodyPr>
          <a:lstStyle>
            <a:lvl1pPr>
              <a:defRPr sz="2000"/>
            </a:lvl1pPr>
            <a:lvl2pPr marL="731392" indent="-304747">
              <a:buFont typeface="Courier New" panose="02070309020205020404" pitchFamily="49" charset="0"/>
              <a:buChar char="o"/>
              <a:defRPr sz="2000"/>
            </a:lvl2pPr>
            <a:lvl3pPr marL="1158037" indent="-304747">
              <a:buFont typeface="Courier New" panose="02070309020205020404" pitchFamily="49" charset="0"/>
              <a:buChar char="o"/>
              <a:defRPr sz="2000"/>
            </a:lvl3pPr>
            <a:lvl4pPr marL="1584683" indent="-304747">
              <a:buFont typeface="Courier New" panose="02070309020205020404" pitchFamily="49" charset="0"/>
              <a:buChar char="o"/>
              <a:defRPr sz="2000"/>
            </a:lvl4pPr>
            <a:lvl5pPr marL="2011328" indent="-304747">
              <a:buFont typeface="Courier New" panose="02070309020205020404" pitchFamily="49" charset="0"/>
              <a:buChar char="o"/>
              <a:defRPr sz="2000"/>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10/27/20</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701" r:id="rId2"/>
    <p:sldLayoutId id="2147483702" r:id="rId3"/>
    <p:sldLayoutId id="2147483699" r:id="rId4"/>
    <p:sldLayoutId id="2147483700" r:id="rId5"/>
    <p:sldLayoutId id="2147483698"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1">
          <p15:clr>
            <a:srgbClr val="F26B43"/>
          </p15:clr>
        </p15:guide>
        <p15:guide id="2" orient="horz" pos="432">
          <p15:clr>
            <a:srgbClr val="F26B43"/>
          </p15:clr>
        </p15:guide>
        <p15:guide id="3" pos="7247">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2.wdp"/><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microsoft.com/office/2007/relationships/media" Target="../media/media5.m4a"/><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5.png"/><Relationship Id="rId5" Type="http://schemas.openxmlformats.org/officeDocument/2006/relationships/slideLayout" Target="../slideLayouts/slideLayout5.xml"/><Relationship Id="rId4" Type="http://schemas.openxmlformats.org/officeDocument/2006/relationships/audio" Target="../media/media5.m4a"/></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7.mp4"/><Relationship Id="rId1" Type="http://schemas.microsoft.com/office/2007/relationships/media" Target="../media/media7.mp4"/><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p4"/><Relationship Id="rId1" Type="http://schemas.microsoft.com/office/2007/relationships/media" Target="../media/media8.mp4"/><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microsoft.com/office/2007/relationships/media" Target="../media/media10.m4a"/><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5.png"/><Relationship Id="rId5" Type="http://schemas.openxmlformats.org/officeDocument/2006/relationships/slideLayout" Target="../slideLayouts/slideLayout4.xml"/><Relationship Id="rId4" Type="http://schemas.openxmlformats.org/officeDocument/2006/relationships/audio" Target="../media/media10.m4a"/></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1.mp4"/><Relationship Id="rId1" Type="http://schemas.microsoft.com/office/2007/relationships/media" Target="../media/media11.mp4"/><Relationship Id="rId5" Type="http://schemas.openxmlformats.org/officeDocument/2006/relationships/image" Target="../media/image21.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Subtitle 4"/>
          <p:cNvSpPr>
            <a:spLocks noGrp="1"/>
          </p:cNvSpPr>
          <p:nvPr>
            <p:ph type="body" sz="quarter" idx="10"/>
          </p:nvPr>
        </p:nvSpPr>
        <p:spPr>
          <a:xfrm>
            <a:off x="3427412" y="1524000"/>
            <a:ext cx="5257800" cy="685800"/>
          </a:xfrm>
        </p:spPr>
        <p:txBody>
          <a:bodyPr>
            <a:noAutofit/>
          </a:bodyPr>
          <a:lstStyle/>
          <a:p>
            <a:pPr algn="ctr">
              <a:lnSpc>
                <a:spcPct val="100000"/>
              </a:lnSpc>
            </a:pPr>
            <a:r>
              <a:rPr lang="en-US" sz="5400" b="1" dirty="0">
                <a:solidFill>
                  <a:schemeClr val="accent1"/>
                </a:solidFill>
                <a:latin typeface="Modern Love Caps" pitchFamily="82" charset="0"/>
              </a:rPr>
              <a:t>FAST WORKSHOP</a:t>
            </a:r>
          </a:p>
        </p:txBody>
      </p:sp>
      <p:sp>
        <p:nvSpPr>
          <p:cNvPr id="2" name="Title 1">
            <a:extLst>
              <a:ext uri="{FF2B5EF4-FFF2-40B4-BE49-F238E27FC236}">
                <a16:creationId xmlns:a16="http://schemas.microsoft.com/office/drawing/2014/main" id="{0F7DEB8F-68B5-45C7-B2E2-C7CEA0B52A93}"/>
              </a:ext>
            </a:extLst>
          </p:cNvPr>
          <p:cNvSpPr>
            <a:spLocks noGrp="1"/>
          </p:cNvSpPr>
          <p:nvPr>
            <p:ph type="title"/>
          </p:nvPr>
        </p:nvSpPr>
        <p:spPr>
          <a:xfrm>
            <a:off x="2894012" y="1676399"/>
            <a:ext cx="6172200" cy="3581401"/>
          </a:xfrm>
        </p:spPr>
        <p:txBody>
          <a:bodyPr>
            <a:normAutofit/>
          </a:bodyPr>
          <a:lstStyle/>
          <a:p>
            <a:pPr>
              <a:lnSpc>
                <a:spcPct val="100000"/>
              </a:lnSpc>
              <a:spcBef>
                <a:spcPts val="1200"/>
              </a:spcBef>
              <a:spcAft>
                <a:spcPts val="1200"/>
              </a:spcAft>
            </a:pPr>
            <a:r>
              <a:rPr lang="en-US" sz="4000" dirty="0"/>
              <a:t>2</a:t>
            </a:r>
            <a:r>
              <a:rPr lang="en-US" sz="4000" baseline="30000" dirty="0"/>
              <a:t>nd</a:t>
            </a:r>
            <a:r>
              <a:rPr lang="en-US" sz="4000" dirty="0"/>
              <a:t> Quarter Priority Standards through Distance Learning</a:t>
            </a:r>
          </a:p>
        </p:txBody>
      </p:sp>
      <p:sp>
        <p:nvSpPr>
          <p:cNvPr id="3" name="Text Placeholder 2">
            <a:extLst>
              <a:ext uri="{FF2B5EF4-FFF2-40B4-BE49-F238E27FC236}">
                <a16:creationId xmlns:a16="http://schemas.microsoft.com/office/drawing/2014/main" id="{BFB2E407-D5EB-4497-8CCA-679DF12520C7}"/>
              </a:ext>
            </a:extLst>
          </p:cNvPr>
          <p:cNvSpPr>
            <a:spLocks noGrp="1"/>
          </p:cNvSpPr>
          <p:nvPr>
            <p:ph type="body" sz="quarter" idx="11"/>
          </p:nvPr>
        </p:nvSpPr>
        <p:spPr>
          <a:xfrm>
            <a:off x="3884612" y="4572001"/>
            <a:ext cx="4038600" cy="685799"/>
          </a:xfrm>
        </p:spPr>
        <p:txBody>
          <a:bodyPr>
            <a:noAutofit/>
          </a:bodyPr>
          <a:lstStyle/>
          <a:p>
            <a:pPr>
              <a:lnSpc>
                <a:spcPct val="150000"/>
              </a:lnSpc>
              <a:spcBef>
                <a:spcPts val="66"/>
              </a:spcBef>
            </a:pPr>
            <a:r>
              <a:rPr lang="en-US" dirty="0">
                <a:solidFill>
                  <a:schemeClr val="accent1"/>
                </a:solidFill>
                <a:latin typeface="Modern Love Caps" pitchFamily="82" charset="0"/>
                <a:cs typeface="Quire Sans" panose="020B0502040400020003" pitchFamily="34" charset="0"/>
              </a:rPr>
              <a:t>MACHANANAO ELEMENTARY</a:t>
            </a:r>
          </a:p>
          <a:p>
            <a:pPr>
              <a:lnSpc>
                <a:spcPct val="150000"/>
              </a:lnSpc>
              <a:spcBef>
                <a:spcPts val="66"/>
              </a:spcBef>
            </a:pPr>
            <a:r>
              <a:rPr lang="en-US" dirty="0">
                <a:solidFill>
                  <a:schemeClr val="accent1"/>
                </a:solidFill>
                <a:latin typeface="Modern Love Caps" pitchFamily="82" charset="0"/>
                <a:cs typeface="Quire Sans" panose="020B0502040400020003" pitchFamily="34" charset="0"/>
              </a:rPr>
              <a:t>KINDERGARTEN</a:t>
            </a:r>
          </a:p>
          <a:p>
            <a:pPr>
              <a:lnSpc>
                <a:spcPct val="150000"/>
              </a:lnSpc>
              <a:spcBef>
                <a:spcPts val="66"/>
              </a:spcBef>
            </a:pPr>
            <a:r>
              <a:rPr lang="en-US" dirty="0">
                <a:solidFill>
                  <a:schemeClr val="accent1"/>
                </a:solidFill>
                <a:latin typeface="Modern Love Caps" pitchFamily="82" charset="0"/>
                <a:cs typeface="Quire Sans" panose="020B0502040400020003" pitchFamily="34" charset="0"/>
              </a:rPr>
              <a:t>SY 2020-2021</a:t>
            </a:r>
          </a:p>
        </p:txBody>
      </p:sp>
      <p:pic>
        <p:nvPicPr>
          <p:cNvPr id="7" name="Online Media 6" descr="Intro.m4a">
            <a:hlinkClick r:id="" action="ppaction://media"/>
            <a:extLst>
              <a:ext uri="{FF2B5EF4-FFF2-40B4-BE49-F238E27FC236}">
                <a16:creationId xmlns:a16="http://schemas.microsoft.com/office/drawing/2014/main" id="{C53BBC86-2E64-A34B-A87E-B2BDA8036984}"/>
              </a:ext>
            </a:extLst>
          </p:cNvPr>
          <p:cNvPicPr>
            <a:picLocks noChangeAspect="1"/>
          </p:cNvPicPr>
          <p:nvPr>
            <a:audioFile r:link="rId2"/>
            <p:extLst>
              <p:ext uri="{DAA4B4D4-6D71-4841-9C94-3DE7FCFB9230}">
                <p14:media xmlns:p14="http://schemas.microsoft.com/office/powerpoint/2010/main" r:embed="rId1">
                  <p14:fade in="250"/>
                </p14:media>
              </p:ext>
            </p:extLst>
          </p:nvPr>
        </p:nvPicPr>
        <p:blipFill>
          <a:blip r:embed="rId5">
            <a:extLst>
              <a:ext uri="{BEBA8EAE-BF5A-486C-A8C5-ECC9F3942E4B}">
                <a14:imgProps xmlns:a14="http://schemas.microsoft.com/office/drawing/2010/main">
                  <a14:imgLayer r:embed="rId6">
                    <a14:imgEffect>
                      <a14:artisticMarker/>
                    </a14:imgEffect>
                  </a14:imgLayer>
                </a14:imgProps>
              </a:ext>
            </a:extLst>
          </a:blip>
          <a:stretch>
            <a:fillRect/>
          </a:stretch>
        </p:blipFill>
        <p:spPr>
          <a:xfrm>
            <a:off x="10158413" y="304801"/>
            <a:ext cx="1524000" cy="1524000"/>
          </a:xfrm>
          <a:prstGeom prst="rect">
            <a:avLst/>
          </a:prstGeom>
          <a:ln>
            <a:noFill/>
          </a:ln>
          <a:effectLst>
            <a:outerShdw blurRad="50800" dist="38100" dir="5400000" algn="t" rotWithShape="0">
              <a:prstClr val="black">
                <a:alpha val="40000"/>
              </a:prstClr>
            </a:outerShdw>
          </a:effectLst>
        </p:spPr>
      </p:pic>
      <p:sp>
        <p:nvSpPr>
          <p:cNvPr id="8" name="TextBox 7">
            <a:extLst>
              <a:ext uri="{FF2B5EF4-FFF2-40B4-BE49-F238E27FC236}">
                <a16:creationId xmlns:a16="http://schemas.microsoft.com/office/drawing/2014/main" id="{E11C8735-6AB7-EF4A-AC80-E5ACFAE5B958}"/>
              </a:ext>
            </a:extLst>
          </p:cNvPr>
          <p:cNvSpPr txBox="1"/>
          <p:nvPr/>
        </p:nvSpPr>
        <p:spPr>
          <a:xfrm>
            <a:off x="10285412" y="1676399"/>
            <a:ext cx="1524000" cy="794064"/>
          </a:xfrm>
          <a:prstGeom prst="rect">
            <a:avLst/>
          </a:prstGeom>
          <a:noFill/>
        </p:spPr>
        <p:txBody>
          <a:bodyPr wrap="square" rtlCol="0">
            <a:spAutoFit/>
          </a:bodyPr>
          <a:lstStyle/>
          <a:p>
            <a:pPr>
              <a:lnSpc>
                <a:spcPct val="95000"/>
              </a:lnSpc>
            </a:pPr>
            <a:r>
              <a:rPr lang="en-US" dirty="0">
                <a:solidFill>
                  <a:schemeClr val="bg1"/>
                </a:solidFill>
                <a:latin typeface="+mj-lt"/>
              </a:rPr>
              <a:t>Click for audio! </a:t>
            </a:r>
          </a:p>
        </p:txBody>
      </p:sp>
    </p:spTree>
    <p:extLst>
      <p:ext uri="{BB962C8B-B14F-4D97-AF65-F5344CB8AC3E}">
        <p14:creationId xmlns:p14="http://schemas.microsoft.com/office/powerpoint/2010/main" val="396748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0724" y="381000"/>
            <a:ext cx="5983287" cy="1447800"/>
          </a:xfrm>
        </p:spPr>
        <p:txBody>
          <a:bodyPr anchor="t">
            <a:noAutofit/>
          </a:bodyPr>
          <a:lstStyle/>
          <a:p>
            <a:pPr>
              <a:lnSpc>
                <a:spcPct val="100000"/>
              </a:lnSpc>
            </a:pPr>
            <a:r>
              <a:rPr lang="en-US" sz="4000" b="1" dirty="0">
                <a:solidFill>
                  <a:schemeClr val="accent1"/>
                </a:solidFill>
              </a:rPr>
              <a:t>WHAT IS A FAST WORKSHOP?</a:t>
            </a:r>
          </a:p>
        </p:txBody>
      </p:sp>
      <p:sp>
        <p:nvSpPr>
          <p:cNvPr id="3" name="Content Placeholder 2"/>
          <p:cNvSpPr>
            <a:spLocks noGrp="1"/>
          </p:cNvSpPr>
          <p:nvPr>
            <p:ph idx="1"/>
          </p:nvPr>
        </p:nvSpPr>
        <p:spPr>
          <a:xfrm>
            <a:off x="720725" y="1828800"/>
            <a:ext cx="7888288" cy="4470400"/>
          </a:xfrm>
        </p:spPr>
        <p:txBody>
          <a:bodyPr>
            <a:normAutofit/>
          </a:bodyPr>
          <a:lstStyle/>
          <a:p>
            <a:pPr marL="0" indent="0">
              <a:buNone/>
            </a:pPr>
            <a:r>
              <a:rPr lang="en-US" dirty="0"/>
              <a:t>Families and Schools Together (FAST) - MES provides parent workshops utilizing the FAST modules to bring families together to build supportive relationships across the domains of family, school, and community. The workshop also teaches parents to become effective family leaders equipped to support their child's academic success. FAST Workshop creates positive communication between the families and schools and provides strategies to implement in their homes through the four Modules: (1) Establish learning rituals in the home (2) Motivating your students (3) Provide learning assistance in the home and (4) Monitoring student educational progress. With a diverse student population at MES, FAST Workshops are also designed to be culturally responsive when interacting with both students and their families.</a:t>
            </a:r>
          </a:p>
        </p:txBody>
      </p:sp>
      <p:pic>
        <p:nvPicPr>
          <p:cNvPr id="4" name="Online Media 3" descr="What is a fast workshop">
            <a:hlinkClick r:id="" action="ppaction://media"/>
            <a:extLst>
              <a:ext uri="{FF2B5EF4-FFF2-40B4-BE49-F238E27FC236}">
                <a16:creationId xmlns:a16="http://schemas.microsoft.com/office/drawing/2014/main" id="{D49B3083-DCF1-6F46-8F37-3AA8D8F4F404}"/>
              </a:ext>
            </a:extLst>
          </p:cNvPr>
          <p:cNvPicPr>
            <a:picLocks noChangeAspect="1"/>
          </p:cNvPicPr>
          <p:nvPr>
            <a:audioFile r:link="rId2"/>
            <p:extLst>
              <p:ext uri="{DAA4B4D4-6D71-4841-9C94-3DE7FCFB9230}">
                <p14:media xmlns:p14="http://schemas.microsoft.com/office/powerpoint/2010/main" r:embed="rId1">
                  <p14:fade in="250"/>
                </p14:media>
              </p:ext>
            </p:extLst>
          </p:nvPr>
        </p:nvPicPr>
        <p:blipFill>
          <a:blip r:embed="rId5"/>
          <a:stretch>
            <a:fillRect/>
          </a:stretch>
        </p:blipFill>
        <p:spPr>
          <a:xfrm>
            <a:off x="10514012" y="152400"/>
            <a:ext cx="1447800" cy="1447800"/>
          </a:xfrm>
          <a:prstGeom prst="rect">
            <a:avLst/>
          </a:prstGeom>
          <a:ln>
            <a:noFill/>
          </a:ln>
          <a:effectLst>
            <a:outerShdw blurRad="50800" dist="38100" dir="8100000" algn="tr" rotWithShape="0">
              <a:prstClr val="black">
                <a:alpha val="40000"/>
              </a:prstClr>
            </a:outerShdw>
          </a:effectLst>
        </p:spPr>
      </p:pic>
      <p:sp>
        <p:nvSpPr>
          <p:cNvPr id="5" name="TextBox 4">
            <a:extLst>
              <a:ext uri="{FF2B5EF4-FFF2-40B4-BE49-F238E27FC236}">
                <a16:creationId xmlns:a16="http://schemas.microsoft.com/office/drawing/2014/main" id="{2BFE1E9C-2E00-614C-BC7F-DF68A947F213}"/>
              </a:ext>
            </a:extLst>
          </p:cNvPr>
          <p:cNvSpPr txBox="1"/>
          <p:nvPr/>
        </p:nvSpPr>
        <p:spPr>
          <a:xfrm>
            <a:off x="10410433" y="1431768"/>
            <a:ext cx="1524000" cy="794064"/>
          </a:xfrm>
          <a:prstGeom prst="rect">
            <a:avLst/>
          </a:prstGeom>
          <a:noFill/>
        </p:spPr>
        <p:txBody>
          <a:bodyPr wrap="square" rtlCol="0">
            <a:spAutoFit/>
          </a:bodyPr>
          <a:lstStyle/>
          <a:p>
            <a:pPr>
              <a:lnSpc>
                <a:spcPct val="95000"/>
              </a:lnSpc>
            </a:pPr>
            <a:r>
              <a:rPr lang="en-US" dirty="0">
                <a:solidFill>
                  <a:schemeClr val="bg1"/>
                </a:solidFill>
                <a:latin typeface="+mj-lt"/>
              </a:rPr>
              <a:t>Click for audio! </a:t>
            </a:r>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620B0B-BCC1-4BED-BF4D-17691AE321AC}"/>
              </a:ext>
            </a:extLst>
          </p:cNvPr>
          <p:cNvSpPr>
            <a:spLocks noGrp="1"/>
          </p:cNvSpPr>
          <p:nvPr>
            <p:ph type="title"/>
          </p:nvPr>
        </p:nvSpPr>
        <p:spPr>
          <a:xfrm>
            <a:off x="94490" y="854027"/>
            <a:ext cx="4114800" cy="2209800"/>
          </a:xfrm>
        </p:spPr>
        <p:txBody>
          <a:bodyPr>
            <a:noAutofit/>
          </a:bodyPr>
          <a:lstStyle/>
          <a:p>
            <a:pPr algn="ctr"/>
            <a:r>
              <a:rPr lang="en-US" sz="4600" dirty="0">
                <a:solidFill>
                  <a:schemeClr val="accent4"/>
                </a:solidFill>
              </a:rPr>
              <a:t>KINDER </a:t>
            </a:r>
            <a:br>
              <a:rPr lang="en-US" sz="4600" dirty="0">
                <a:solidFill>
                  <a:schemeClr val="accent4"/>
                </a:solidFill>
              </a:rPr>
            </a:br>
            <a:r>
              <a:rPr lang="en-US" sz="4600" dirty="0">
                <a:solidFill>
                  <a:schemeClr val="accent4"/>
                </a:solidFill>
              </a:rPr>
              <a:t>PRIORITY STANDARDS</a:t>
            </a:r>
          </a:p>
        </p:txBody>
      </p:sp>
      <p:pic>
        <p:nvPicPr>
          <p:cNvPr id="5" name="Graphic 4" descr="sketch of trophy on top of stack of books">
            <a:extLst>
              <a:ext uri="{FF2B5EF4-FFF2-40B4-BE49-F238E27FC236}">
                <a16:creationId xmlns:a16="http://schemas.microsoft.com/office/drawing/2014/main" id="{382A4C56-4887-E643-AA59-89B7118B85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09622" y="3962400"/>
            <a:ext cx="1531180" cy="2041573"/>
          </a:xfrm>
          <a:prstGeom prst="rect">
            <a:avLst/>
          </a:prstGeom>
        </p:spPr>
      </p:pic>
      <p:sp>
        <p:nvSpPr>
          <p:cNvPr id="3" name="Text Placeholder 2">
            <a:extLst>
              <a:ext uri="{FF2B5EF4-FFF2-40B4-BE49-F238E27FC236}">
                <a16:creationId xmlns:a16="http://schemas.microsoft.com/office/drawing/2014/main" id="{ACCF25D8-462F-8B4A-8D99-662B5C3FFDE9}"/>
              </a:ext>
            </a:extLst>
          </p:cNvPr>
          <p:cNvSpPr>
            <a:spLocks noGrp="1"/>
          </p:cNvSpPr>
          <p:nvPr>
            <p:ph type="body" sz="quarter" idx="11"/>
          </p:nvPr>
        </p:nvSpPr>
        <p:spPr>
          <a:xfrm>
            <a:off x="6094412" y="685800"/>
            <a:ext cx="5715000" cy="5486400"/>
          </a:xfrm>
        </p:spPr>
        <p:txBody>
          <a:bodyPr>
            <a:normAutofit fontScale="92500" lnSpcReduction="20000"/>
          </a:bodyPr>
          <a:lstStyle/>
          <a:p>
            <a:r>
              <a:rPr lang="en-US" sz="2200" b="1" dirty="0"/>
              <a:t>K.RF.1d:</a:t>
            </a:r>
            <a:r>
              <a:rPr lang="en-US" sz="2200" dirty="0"/>
              <a:t>Recognize and name all upper- and lowercase letters of the alphabet.</a:t>
            </a:r>
          </a:p>
          <a:p>
            <a:r>
              <a:rPr lang="en-US" sz="2200" b="1" dirty="0"/>
              <a:t>K.RF.2d: </a:t>
            </a:r>
            <a:r>
              <a:rPr lang="en-US" sz="2200" dirty="0"/>
              <a:t>Isolate and pronounce the initial, medial vowel, and final sounds (phonemes) in three-phoneme (consonant-vowel-consonant, or CVC) words.</a:t>
            </a:r>
          </a:p>
          <a:p>
            <a:r>
              <a:rPr lang="en-US" sz="2200" b="1" dirty="0"/>
              <a:t>K.RF.3c: </a:t>
            </a:r>
            <a:r>
              <a:rPr lang="en-US" sz="2200" dirty="0"/>
              <a:t>Read common high-frequency words by sight (e.g., the, of, to, you, she, my, is, are, do, does).</a:t>
            </a:r>
          </a:p>
          <a:p>
            <a:r>
              <a:rPr lang="en-US" sz="2200" b="1" dirty="0"/>
              <a:t>K.CC.1: </a:t>
            </a:r>
            <a:r>
              <a:rPr lang="en-US" sz="2200" dirty="0"/>
              <a:t>Count to 100 by ones and tens.</a:t>
            </a:r>
          </a:p>
          <a:p>
            <a:r>
              <a:rPr lang="en-US" sz="2200" b="1" dirty="0"/>
              <a:t>K.CC.3: </a:t>
            </a:r>
            <a:r>
              <a:rPr lang="en-US" sz="2200" dirty="0"/>
              <a:t>Write numbers from 0-20. Represent a number of objects with a written numeral 0-20 (with 0 representing a count of no objects).</a:t>
            </a:r>
          </a:p>
          <a:p>
            <a:r>
              <a:rPr lang="en-US" sz="2200" b="1" dirty="0"/>
              <a:t>K.1.1: I</a:t>
            </a:r>
            <a:r>
              <a:rPr lang="en-US" sz="2200" dirty="0"/>
              <a:t>dentify and describe family or community members who promote the welfare and safety of children and adults.</a:t>
            </a:r>
          </a:p>
          <a:p>
            <a:r>
              <a:rPr lang="en-US" sz="2200" b="1" dirty="0"/>
              <a:t>NGSS Unit #1: </a:t>
            </a:r>
            <a:r>
              <a:rPr lang="en-US" sz="2200" dirty="0"/>
              <a:t>People and Their Needs</a:t>
            </a:r>
          </a:p>
          <a:p>
            <a:pPr marL="0" indent="0">
              <a:buNone/>
            </a:pPr>
            <a:endParaRPr lang="en-US" dirty="0"/>
          </a:p>
        </p:txBody>
      </p:sp>
      <p:sp>
        <p:nvSpPr>
          <p:cNvPr id="2" name="TextBox 1">
            <a:extLst>
              <a:ext uri="{FF2B5EF4-FFF2-40B4-BE49-F238E27FC236}">
                <a16:creationId xmlns:a16="http://schemas.microsoft.com/office/drawing/2014/main" id="{D254A373-E704-D241-8A9E-0D270B6FF4B6}"/>
              </a:ext>
            </a:extLst>
          </p:cNvPr>
          <p:cNvSpPr txBox="1"/>
          <p:nvPr/>
        </p:nvSpPr>
        <p:spPr>
          <a:xfrm>
            <a:off x="608012" y="185868"/>
            <a:ext cx="3124200" cy="618631"/>
          </a:xfrm>
          <a:prstGeom prst="rect">
            <a:avLst/>
          </a:prstGeom>
          <a:noFill/>
        </p:spPr>
        <p:txBody>
          <a:bodyPr wrap="square" rtlCol="0">
            <a:spAutoFit/>
          </a:bodyPr>
          <a:lstStyle/>
          <a:p>
            <a:pPr algn="ctr">
              <a:lnSpc>
                <a:spcPct val="95000"/>
              </a:lnSpc>
            </a:pPr>
            <a:r>
              <a:rPr lang="en-US" sz="3600" b="1" dirty="0">
                <a:solidFill>
                  <a:schemeClr val="accent4"/>
                </a:solidFill>
                <a:latin typeface="Bodoni MT" panose="02070603080606020203" pitchFamily="18" charset="77"/>
              </a:rPr>
              <a:t>SY 2020-2021 </a:t>
            </a:r>
          </a:p>
        </p:txBody>
      </p:sp>
      <p:pic>
        <p:nvPicPr>
          <p:cNvPr id="6" name="Online Media 5" descr="Kinder priority standards">
            <a:hlinkClick r:id="" action="ppaction://media"/>
            <a:extLst>
              <a:ext uri="{FF2B5EF4-FFF2-40B4-BE49-F238E27FC236}">
                <a16:creationId xmlns:a16="http://schemas.microsoft.com/office/drawing/2014/main" id="{4C967261-CF19-A64B-950D-B6C1E201612E}"/>
              </a:ext>
            </a:extLst>
          </p:cNvPr>
          <p:cNvPicPr>
            <a:picLocks noChangeAspect="1"/>
          </p:cNvPicPr>
          <p:nvPr>
            <a:audioFile r:link="rId2"/>
            <p:extLst>
              <p:ext uri="{DAA4B4D4-6D71-4841-9C94-3DE7FCFB9230}">
                <p14:media xmlns:p14="http://schemas.microsoft.com/office/powerpoint/2010/main" r:embed="rId1">
                  <p14:fade in="250"/>
                </p14:media>
              </p:ext>
            </p:extLst>
          </p:nvPr>
        </p:nvPicPr>
        <p:blipFill>
          <a:blip r:embed="rId6">
            <a:extLst>
              <a:ext uri="{BEBA8EAE-BF5A-486C-A8C5-ECC9F3942E4B}">
                <a14:imgProps xmlns:a14="http://schemas.microsoft.com/office/drawing/2010/main">
                  <a14:imgLayer r:embed="rId7">
                    <a14:imgEffect>
                      <a14:artisticMarker/>
                    </a14:imgEffect>
                  </a14:imgLayer>
                </a14:imgProps>
              </a:ext>
            </a:extLst>
          </a:blip>
          <a:stretch>
            <a:fillRect/>
          </a:stretch>
        </p:blipFill>
        <p:spPr>
          <a:xfrm>
            <a:off x="379413" y="4648200"/>
            <a:ext cx="1219200" cy="1219200"/>
          </a:xfrm>
          <a:prstGeom prst="rect">
            <a:avLst/>
          </a:prstGeom>
          <a:ln>
            <a:solidFill>
              <a:schemeClr val="accent1"/>
            </a:solidFill>
          </a:ln>
          <a:effectLst>
            <a:outerShdw blurRad="50800" dist="38100" dir="8100000" algn="tr" rotWithShape="0">
              <a:prstClr val="black">
                <a:alpha val="40000"/>
              </a:prstClr>
            </a:outerShdw>
          </a:effectLst>
        </p:spPr>
      </p:pic>
      <p:sp>
        <p:nvSpPr>
          <p:cNvPr id="7" name="TextBox 6">
            <a:extLst>
              <a:ext uri="{FF2B5EF4-FFF2-40B4-BE49-F238E27FC236}">
                <a16:creationId xmlns:a16="http://schemas.microsoft.com/office/drawing/2014/main" id="{4826C0DB-CE4C-4F44-8339-0717ED113A31}"/>
              </a:ext>
            </a:extLst>
          </p:cNvPr>
          <p:cNvSpPr txBox="1"/>
          <p:nvPr/>
        </p:nvSpPr>
        <p:spPr>
          <a:xfrm>
            <a:off x="311234" y="5878068"/>
            <a:ext cx="2335803" cy="794064"/>
          </a:xfrm>
          <a:prstGeom prst="rect">
            <a:avLst/>
          </a:prstGeom>
          <a:noFill/>
        </p:spPr>
        <p:txBody>
          <a:bodyPr wrap="square" rtlCol="0">
            <a:spAutoFit/>
          </a:bodyPr>
          <a:lstStyle/>
          <a:p>
            <a:pPr>
              <a:lnSpc>
                <a:spcPct val="95000"/>
              </a:lnSpc>
            </a:pPr>
            <a:r>
              <a:rPr lang="en-US" dirty="0">
                <a:solidFill>
                  <a:schemeClr val="bg1"/>
                </a:solidFill>
                <a:latin typeface="+mj-lt"/>
              </a:rPr>
              <a:t>Click for audio! </a:t>
            </a:r>
          </a:p>
        </p:txBody>
      </p:sp>
    </p:spTree>
    <p:extLst>
      <p:ext uri="{BB962C8B-B14F-4D97-AF65-F5344CB8AC3E}">
        <p14:creationId xmlns:p14="http://schemas.microsoft.com/office/powerpoint/2010/main" val="26455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a:xfrm>
            <a:off x="720724" y="304800"/>
            <a:ext cx="7583487" cy="1524000"/>
          </a:xfrm>
        </p:spPr>
        <p:txBody>
          <a:bodyPr anchor="t">
            <a:noAutofit/>
          </a:bodyPr>
          <a:lstStyle/>
          <a:p>
            <a:pPr>
              <a:lnSpc>
                <a:spcPct val="100000"/>
              </a:lnSpc>
            </a:pPr>
            <a:r>
              <a:rPr lang="en-US" sz="4400" b="1" dirty="0">
                <a:solidFill>
                  <a:schemeClr val="bg1"/>
                </a:solidFill>
              </a:rPr>
              <a:t>WHAT IS A PRIORITY STANDARD? </a:t>
            </a:r>
          </a:p>
        </p:txBody>
      </p:sp>
      <p:sp>
        <p:nvSpPr>
          <p:cNvPr id="3" name="Content Placeholder 2"/>
          <p:cNvSpPr>
            <a:spLocks noGrp="1"/>
          </p:cNvSpPr>
          <p:nvPr>
            <p:ph idx="1"/>
          </p:nvPr>
        </p:nvSpPr>
        <p:spPr>
          <a:xfrm>
            <a:off x="720724" y="1828800"/>
            <a:ext cx="8345488" cy="1295400"/>
          </a:xfrm>
        </p:spPr>
        <p:txBody>
          <a:bodyPr>
            <a:noAutofit/>
          </a:bodyPr>
          <a:lstStyle/>
          <a:p>
            <a:pPr marL="0" indent="0">
              <a:buClr>
                <a:schemeClr val="bg1"/>
              </a:buClr>
              <a:buNone/>
            </a:pPr>
            <a:r>
              <a:rPr lang="en-US" sz="2100" dirty="0"/>
              <a:t>PSST stands for Priority Standards, Skills, and Topics.  A PSST is a carefully selected standard, skill, and/or topic that students must know and be able to do in order to be prepared for the next grade level. </a:t>
            </a:r>
            <a:endParaRPr lang="en-US" sz="2100" dirty="0">
              <a:solidFill>
                <a:schemeClr val="bg1"/>
              </a:solidFill>
            </a:endParaRPr>
          </a:p>
        </p:txBody>
      </p:sp>
      <p:sp>
        <p:nvSpPr>
          <p:cNvPr id="4" name="Title 1">
            <a:extLst>
              <a:ext uri="{FF2B5EF4-FFF2-40B4-BE49-F238E27FC236}">
                <a16:creationId xmlns:a16="http://schemas.microsoft.com/office/drawing/2014/main" id="{EF14E3AF-BE34-C44C-ADA1-00121994F19F}"/>
              </a:ext>
            </a:extLst>
          </p:cNvPr>
          <p:cNvSpPr txBox="1">
            <a:spLocks/>
          </p:cNvSpPr>
          <p:nvPr/>
        </p:nvSpPr>
        <p:spPr>
          <a:xfrm>
            <a:off x="720724" y="3149600"/>
            <a:ext cx="7583487" cy="1524000"/>
          </a:xfrm>
          <a:prstGeom prst="rect">
            <a:avLst/>
          </a:prstGeom>
        </p:spPr>
        <p:txBody>
          <a:bodyPr vert="horz" lIns="121899" tIns="60949" rIns="121899" bIns="60949" rtlCol="0" anchor="t">
            <a:noAutofit/>
          </a:bodyPr>
          <a:lstStyle>
            <a:lvl1pPr algn="l" defTabSz="1218987" rtl="0" eaLnBrk="1" latinLnBrk="0" hangingPunct="1">
              <a:lnSpc>
                <a:spcPct val="85000"/>
              </a:lnSpc>
              <a:spcBef>
                <a:spcPct val="0"/>
              </a:spcBef>
              <a:buNone/>
              <a:tabLst/>
              <a:defRPr sz="4000" b="1" kern="1200" cap="none" baseline="0">
                <a:solidFill>
                  <a:schemeClr val="bg1"/>
                </a:solidFill>
                <a:effectLst/>
                <a:latin typeface="+mj-lt"/>
                <a:ea typeface="+mj-ea"/>
                <a:cs typeface="+mj-cs"/>
              </a:defRPr>
            </a:lvl1pPr>
          </a:lstStyle>
          <a:p>
            <a:pPr>
              <a:lnSpc>
                <a:spcPct val="100000"/>
              </a:lnSpc>
            </a:pPr>
            <a:r>
              <a:rPr lang="en-US" sz="4400" dirty="0"/>
              <a:t>WHY ARE PRIORITY STANDARDS NEEDED?</a:t>
            </a:r>
          </a:p>
        </p:txBody>
      </p:sp>
      <p:sp>
        <p:nvSpPr>
          <p:cNvPr id="5" name="Content Placeholder 2">
            <a:extLst>
              <a:ext uri="{FF2B5EF4-FFF2-40B4-BE49-F238E27FC236}">
                <a16:creationId xmlns:a16="http://schemas.microsoft.com/office/drawing/2014/main" id="{F4D1C097-9ED7-F340-9D87-7FE0BC0E342C}"/>
              </a:ext>
            </a:extLst>
          </p:cNvPr>
          <p:cNvSpPr txBox="1">
            <a:spLocks/>
          </p:cNvSpPr>
          <p:nvPr/>
        </p:nvSpPr>
        <p:spPr>
          <a:xfrm>
            <a:off x="720724" y="4648200"/>
            <a:ext cx="7583487" cy="1295400"/>
          </a:xfrm>
          <a:prstGeom prst="rect">
            <a:avLst/>
          </a:prstGeom>
        </p:spPr>
        <p:txBody>
          <a:bodyPr vert="horz" lIns="121899" tIns="60949" rIns="121899" bIns="60949" rtlCol="0">
            <a:noAutofit/>
          </a:bodyPr>
          <a:lstStyle>
            <a:lvl1pPr marL="304747" indent="-304747" algn="l" defTabSz="1218987" rtl="0" eaLnBrk="1" latinLnBrk="0" hangingPunct="1">
              <a:lnSpc>
                <a:spcPct val="95000"/>
              </a:lnSpc>
              <a:spcBef>
                <a:spcPts val="1866"/>
              </a:spcBef>
              <a:buClr>
                <a:schemeClr val="bg1"/>
              </a:buClr>
              <a:buSzPct val="100000"/>
              <a:buFont typeface="Arial" pitchFamily="34" charset="0"/>
              <a:buChar char="•"/>
              <a:defRPr sz="2000" kern="1200">
                <a:solidFill>
                  <a:schemeClr val="bg1"/>
                </a:solidFill>
                <a:latin typeface="+mn-lt"/>
                <a:ea typeface="+mn-ea"/>
                <a:cs typeface="+mn-cs"/>
              </a:defRPr>
            </a:lvl1pPr>
            <a:lvl2pPr marL="731392" indent="-304747" algn="l" defTabSz="1218987" rtl="0" eaLnBrk="1" latinLnBrk="0" hangingPunct="1">
              <a:lnSpc>
                <a:spcPct val="95000"/>
              </a:lnSpc>
              <a:spcBef>
                <a:spcPts val="1066"/>
              </a:spcBef>
              <a:buClr>
                <a:schemeClr val="bg1"/>
              </a:buClr>
              <a:buSzPct val="100000"/>
              <a:buFont typeface="Courier New" panose="02070309020205020404" pitchFamily="49" charset="0"/>
              <a:buChar char="o"/>
              <a:defRPr sz="2000" kern="1200">
                <a:solidFill>
                  <a:schemeClr val="bg1"/>
                </a:solidFill>
                <a:latin typeface="+mn-lt"/>
                <a:ea typeface="+mn-ea"/>
                <a:cs typeface="+mn-cs"/>
              </a:defRPr>
            </a:lvl2pPr>
            <a:lvl3pPr marL="1158037" indent="-304747" algn="l" defTabSz="1218987" rtl="0" eaLnBrk="1" latinLnBrk="0" hangingPunct="1">
              <a:lnSpc>
                <a:spcPct val="95000"/>
              </a:lnSpc>
              <a:spcBef>
                <a:spcPts val="1066"/>
              </a:spcBef>
              <a:buClr>
                <a:schemeClr val="bg1"/>
              </a:buClr>
              <a:buSzPct val="100000"/>
              <a:buFont typeface="Courier New" panose="02070309020205020404" pitchFamily="49" charset="0"/>
              <a:buChar char="o"/>
              <a:defRPr sz="2000" kern="1200">
                <a:solidFill>
                  <a:schemeClr val="bg1"/>
                </a:solidFill>
                <a:latin typeface="+mn-lt"/>
                <a:ea typeface="+mn-ea"/>
                <a:cs typeface="+mn-cs"/>
              </a:defRPr>
            </a:lvl3pPr>
            <a:lvl4pPr marL="1584683" indent="-304747" algn="l" defTabSz="1218987" rtl="0" eaLnBrk="1" latinLnBrk="0" hangingPunct="1">
              <a:lnSpc>
                <a:spcPct val="95000"/>
              </a:lnSpc>
              <a:spcBef>
                <a:spcPts val="1066"/>
              </a:spcBef>
              <a:buClr>
                <a:schemeClr val="bg1"/>
              </a:buClr>
              <a:buSzPct val="100000"/>
              <a:buFont typeface="Courier New" panose="02070309020205020404" pitchFamily="49" charset="0"/>
              <a:buChar char="o"/>
              <a:defRPr sz="2000" kern="1200">
                <a:solidFill>
                  <a:schemeClr val="bg1"/>
                </a:solidFill>
                <a:latin typeface="+mn-lt"/>
                <a:ea typeface="+mn-ea"/>
                <a:cs typeface="+mn-cs"/>
              </a:defRPr>
            </a:lvl4pPr>
            <a:lvl5pPr marL="2011328" indent="-304747" algn="l" defTabSz="1218987" rtl="0" eaLnBrk="1" latinLnBrk="0" hangingPunct="1">
              <a:lnSpc>
                <a:spcPct val="95000"/>
              </a:lnSpc>
              <a:spcBef>
                <a:spcPts val="1066"/>
              </a:spcBef>
              <a:buClr>
                <a:schemeClr val="bg1"/>
              </a:buClr>
              <a:buSzPct val="100000"/>
              <a:buFont typeface="Courier New" panose="02070309020205020404" pitchFamily="49" charset="0"/>
              <a:buChar char="o"/>
              <a:defRPr sz="2000" kern="1200">
                <a:solidFill>
                  <a:schemeClr val="bg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baseline="0">
                <a:solidFill>
                  <a:schemeClr val="tx2">
                    <a:lumMod val="50000"/>
                  </a:schemeClr>
                </a:solidFill>
                <a:latin typeface="+mn-lt"/>
                <a:ea typeface="+mn-ea"/>
                <a:cs typeface="+mn-cs"/>
              </a:defRPr>
            </a:lvl9pPr>
          </a:lstStyle>
          <a:p>
            <a:pPr marL="0" indent="0">
              <a:buNone/>
            </a:pPr>
            <a:r>
              <a:rPr lang="en-US" sz="2100" dirty="0"/>
              <a:t>When teachers collaboratively prioritize their standards they gain clarity around what the students are expected to have learned upon leaving the grade level/ course. </a:t>
            </a:r>
            <a:r>
              <a:rPr lang="en-US" dirty="0"/>
              <a:t>The key is “prioritization” not "elimination.” </a:t>
            </a:r>
            <a:r>
              <a:rPr lang="en-US" sz="2100" dirty="0"/>
              <a:t>By giving priority to certain standards, teachers can provide in-depth instruction and target their support for students.</a:t>
            </a:r>
          </a:p>
        </p:txBody>
      </p:sp>
      <p:pic>
        <p:nvPicPr>
          <p:cNvPr id="2" name="Online Media 1" descr="AUDIO-2020-10-26-13-46-23">
            <a:hlinkClick r:id="" action="ppaction://media"/>
            <a:extLst>
              <a:ext uri="{FF2B5EF4-FFF2-40B4-BE49-F238E27FC236}">
                <a16:creationId xmlns:a16="http://schemas.microsoft.com/office/drawing/2014/main" id="{D18CC966-55C3-0C45-850A-021C49072ED1}"/>
              </a:ext>
            </a:extLst>
          </p:cNvPr>
          <p:cNvPicPr>
            <a:picLocks noChangeAspect="1"/>
          </p:cNvPicPr>
          <p:nvPr>
            <a:audioFile r:link="rId2"/>
            <p:extLst>
              <p:ext uri="{DAA4B4D4-6D71-4841-9C94-3DE7FCFB9230}">
                <p14:media xmlns:p14="http://schemas.microsoft.com/office/powerpoint/2010/main" r:embed="rId1">
                  <p14:fade in="250"/>
                </p14:media>
              </p:ext>
            </p:extLst>
          </p:nvPr>
        </p:nvPicPr>
        <p:blipFill>
          <a:blip r:embed="rId6"/>
          <a:stretch>
            <a:fillRect/>
          </a:stretch>
        </p:blipFill>
        <p:spPr>
          <a:xfrm>
            <a:off x="7551760" y="795915"/>
            <a:ext cx="990600" cy="990600"/>
          </a:xfrm>
          <a:prstGeom prst="rect">
            <a:avLst/>
          </a:prstGeom>
        </p:spPr>
      </p:pic>
      <p:sp>
        <p:nvSpPr>
          <p:cNvPr id="7" name="TextBox 6">
            <a:extLst>
              <a:ext uri="{FF2B5EF4-FFF2-40B4-BE49-F238E27FC236}">
                <a16:creationId xmlns:a16="http://schemas.microsoft.com/office/drawing/2014/main" id="{694DA384-D23B-3047-9DB6-09046EDCF29F}"/>
              </a:ext>
            </a:extLst>
          </p:cNvPr>
          <p:cNvSpPr txBox="1"/>
          <p:nvPr/>
        </p:nvSpPr>
        <p:spPr>
          <a:xfrm>
            <a:off x="7321402" y="120336"/>
            <a:ext cx="1524000" cy="794064"/>
          </a:xfrm>
          <a:prstGeom prst="rect">
            <a:avLst/>
          </a:prstGeom>
          <a:noFill/>
        </p:spPr>
        <p:txBody>
          <a:bodyPr wrap="square" rtlCol="0">
            <a:spAutoFit/>
          </a:bodyPr>
          <a:lstStyle/>
          <a:p>
            <a:pPr>
              <a:lnSpc>
                <a:spcPct val="95000"/>
              </a:lnSpc>
            </a:pPr>
            <a:r>
              <a:rPr lang="en-US" dirty="0">
                <a:solidFill>
                  <a:schemeClr val="bg1"/>
                </a:solidFill>
                <a:latin typeface="+mj-lt"/>
              </a:rPr>
              <a:t>Click for audio! </a:t>
            </a:r>
          </a:p>
        </p:txBody>
      </p:sp>
      <p:pic>
        <p:nvPicPr>
          <p:cNvPr id="8" name="Online Media 7" descr="AUDIO-2020-10-26-13-46-26">
            <a:hlinkClick r:id="" action="ppaction://media"/>
            <a:extLst>
              <a:ext uri="{FF2B5EF4-FFF2-40B4-BE49-F238E27FC236}">
                <a16:creationId xmlns:a16="http://schemas.microsoft.com/office/drawing/2014/main" id="{382218CD-2537-AA4F-9A8D-97A23DEAFB43}"/>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7854803" y="3841066"/>
            <a:ext cx="990599" cy="990599"/>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AAE134DC-58E7-E044-B170-28E38A332FC0}"/>
              </a:ext>
            </a:extLst>
          </p:cNvPr>
          <p:cNvSpPr txBox="1"/>
          <p:nvPr/>
        </p:nvSpPr>
        <p:spPr>
          <a:xfrm>
            <a:off x="7780360" y="3234170"/>
            <a:ext cx="1524000" cy="794064"/>
          </a:xfrm>
          <a:prstGeom prst="rect">
            <a:avLst/>
          </a:prstGeom>
          <a:noFill/>
        </p:spPr>
        <p:txBody>
          <a:bodyPr wrap="square" rtlCol="0">
            <a:spAutoFit/>
          </a:bodyPr>
          <a:lstStyle/>
          <a:p>
            <a:pPr>
              <a:lnSpc>
                <a:spcPct val="95000"/>
              </a:lnSpc>
            </a:pPr>
            <a:r>
              <a:rPr lang="en-US" dirty="0">
                <a:solidFill>
                  <a:schemeClr val="bg1"/>
                </a:solidFill>
                <a:latin typeface="+mj-lt"/>
              </a:rPr>
              <a:t>Click for audio! </a:t>
            </a:r>
          </a:p>
        </p:txBody>
      </p:sp>
    </p:spTree>
    <p:extLst>
      <p:ext uri="{BB962C8B-B14F-4D97-AF65-F5344CB8AC3E}">
        <p14:creationId xmlns:p14="http://schemas.microsoft.com/office/powerpoint/2010/main" val="13972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2"/>
                </p:tgtEl>
              </p:cMediaNode>
            </p:audio>
            <p:audio>
              <p:cMediaNode vol="80000" numSld="999" showWhenStopped="0">
                <p:cTn id="11" repeatCount="indefinite"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95AC-828B-BF48-8A81-64460C8344D0}"/>
              </a:ext>
            </a:extLst>
          </p:cNvPr>
          <p:cNvSpPr>
            <a:spLocks noGrp="1"/>
          </p:cNvSpPr>
          <p:nvPr>
            <p:ph type="title"/>
          </p:nvPr>
        </p:nvSpPr>
        <p:spPr>
          <a:xfrm>
            <a:off x="720724" y="685800"/>
            <a:ext cx="6516687" cy="1143000"/>
          </a:xfrm>
        </p:spPr>
        <p:txBody>
          <a:bodyPr>
            <a:normAutofit fontScale="90000"/>
          </a:bodyPr>
          <a:lstStyle/>
          <a:p>
            <a:r>
              <a:rPr lang="en-US" dirty="0"/>
              <a:t>UNDERSTANDING YOUR CHILD’S LESSON PLAN</a:t>
            </a:r>
          </a:p>
        </p:txBody>
      </p:sp>
      <p:sp>
        <p:nvSpPr>
          <p:cNvPr id="3" name="Content Placeholder 2">
            <a:extLst>
              <a:ext uri="{FF2B5EF4-FFF2-40B4-BE49-F238E27FC236}">
                <a16:creationId xmlns:a16="http://schemas.microsoft.com/office/drawing/2014/main" id="{11501951-E820-9A40-A58A-02C9B6F6CE8C}"/>
              </a:ext>
            </a:extLst>
          </p:cNvPr>
          <p:cNvSpPr>
            <a:spLocks noGrp="1"/>
          </p:cNvSpPr>
          <p:nvPr>
            <p:ph idx="1"/>
          </p:nvPr>
        </p:nvSpPr>
        <p:spPr>
          <a:xfrm>
            <a:off x="720724" y="1828800"/>
            <a:ext cx="7659688" cy="4470400"/>
          </a:xfrm>
        </p:spPr>
        <p:txBody>
          <a:bodyPr>
            <a:normAutofit/>
          </a:bodyPr>
          <a:lstStyle/>
          <a:p>
            <a:pPr marL="0" indent="0">
              <a:lnSpc>
                <a:spcPct val="150000"/>
              </a:lnSpc>
              <a:buClr>
                <a:schemeClr val="tx1"/>
              </a:buClr>
              <a:buNone/>
            </a:pPr>
            <a:r>
              <a:rPr lang="en-US" dirty="0"/>
              <a:t>There are different components to your child's lesson plan. At the beginning of the lesson, you will find the learning goals of the week in an </a:t>
            </a:r>
            <a:r>
              <a:rPr lang="en-US" i="1" dirty="0"/>
              <a:t>I Can </a:t>
            </a:r>
            <a:r>
              <a:rPr lang="en-US" dirty="0"/>
              <a:t>statement form, a description of what your child will be learning for the week, and why the lesson is important. Next, you will find the lesson activities/schedule for the week. After, you will find the materials needed for the lesson. Finally, you will find an overview of the lesson resources for each day. Kindergarten Teachers worked together to make the lesson plans as simple and friendly as possible for you to implement with your child. </a:t>
            </a:r>
          </a:p>
        </p:txBody>
      </p:sp>
      <p:pic>
        <p:nvPicPr>
          <p:cNvPr id="4" name="Online Media 3" descr="AUDIO-2020-10-26-13-46-26 2">
            <a:hlinkClick r:id="" action="ppaction://media"/>
            <a:extLst>
              <a:ext uri="{FF2B5EF4-FFF2-40B4-BE49-F238E27FC236}">
                <a16:creationId xmlns:a16="http://schemas.microsoft.com/office/drawing/2014/main" id="{E8E7B94A-BA9D-6A41-B141-55A2766CAF34}"/>
              </a:ext>
            </a:extLst>
          </p:cNvPr>
          <p:cNvPicPr>
            <a:picLocks noChangeAspect="1"/>
          </p:cNvPicPr>
          <p:nvPr>
            <a:audioFile r:link="rId2"/>
            <p:extLst>
              <p:ext uri="{DAA4B4D4-6D71-4841-9C94-3DE7FCFB9230}">
                <p14:media xmlns:p14="http://schemas.microsoft.com/office/powerpoint/2010/main" r:embed="rId1">
                  <p14:fade in="250"/>
                </p14:media>
              </p:ext>
            </p:extLst>
          </p:nvPr>
        </p:nvPicPr>
        <p:blipFill>
          <a:blip r:embed="rId4"/>
          <a:stretch>
            <a:fillRect/>
          </a:stretch>
        </p:blipFill>
        <p:spPr>
          <a:xfrm>
            <a:off x="10641012" y="736405"/>
            <a:ext cx="1143000" cy="11430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D5BDBF62-6135-DD41-A5B1-3F708EEC3FD2}"/>
              </a:ext>
            </a:extLst>
          </p:cNvPr>
          <p:cNvSpPr txBox="1"/>
          <p:nvPr/>
        </p:nvSpPr>
        <p:spPr>
          <a:xfrm>
            <a:off x="10450512" y="61536"/>
            <a:ext cx="1524000" cy="794064"/>
          </a:xfrm>
          <a:prstGeom prst="rect">
            <a:avLst/>
          </a:prstGeom>
          <a:noFill/>
        </p:spPr>
        <p:txBody>
          <a:bodyPr wrap="square" rtlCol="0">
            <a:spAutoFit/>
          </a:bodyPr>
          <a:lstStyle/>
          <a:p>
            <a:pPr>
              <a:lnSpc>
                <a:spcPct val="95000"/>
              </a:lnSpc>
            </a:pPr>
            <a:r>
              <a:rPr lang="en-US" dirty="0">
                <a:solidFill>
                  <a:schemeClr val="bg1"/>
                </a:solidFill>
                <a:latin typeface="+mj-lt"/>
              </a:rPr>
              <a:t>Click for audio! </a:t>
            </a:r>
          </a:p>
        </p:txBody>
      </p:sp>
    </p:spTree>
    <p:extLst>
      <p:ext uri="{BB962C8B-B14F-4D97-AF65-F5344CB8AC3E}">
        <p14:creationId xmlns:p14="http://schemas.microsoft.com/office/powerpoint/2010/main" val="171569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99D361-319F-4BC4-81C4-F32BBF7A4FB8}"/>
              </a:ext>
            </a:extLst>
          </p:cNvPr>
          <p:cNvSpPr>
            <a:spLocks noGrp="1"/>
          </p:cNvSpPr>
          <p:nvPr>
            <p:ph type="title"/>
          </p:nvPr>
        </p:nvSpPr>
        <p:spPr>
          <a:xfrm>
            <a:off x="-26988" y="511247"/>
            <a:ext cx="4343399" cy="2133598"/>
          </a:xfrm>
        </p:spPr>
        <p:txBody>
          <a:bodyPr>
            <a:normAutofit/>
          </a:bodyPr>
          <a:lstStyle/>
          <a:p>
            <a:pPr algn="ctr"/>
            <a:r>
              <a:rPr lang="en-US" sz="4800" dirty="0"/>
              <a:t>Tips for Distance Learning</a:t>
            </a:r>
          </a:p>
        </p:txBody>
      </p:sp>
      <p:pic>
        <p:nvPicPr>
          <p:cNvPr id="4" name="Graphic 3" descr="sketch of an open book, light bulb, and the word, &quot;idea&quot;">
            <a:extLst>
              <a:ext uri="{FF2B5EF4-FFF2-40B4-BE49-F238E27FC236}">
                <a16:creationId xmlns:a16="http://schemas.microsoft.com/office/drawing/2014/main" id="{2EFEDB6D-C50E-3C40-A621-346302CA8A3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56012" y="4498453"/>
            <a:ext cx="2327332" cy="1873700"/>
          </a:xfrm>
          <a:prstGeom prst="rect">
            <a:avLst/>
          </a:prstGeom>
        </p:spPr>
      </p:pic>
      <p:sp>
        <p:nvSpPr>
          <p:cNvPr id="3" name="Text Placeholder 2">
            <a:extLst>
              <a:ext uri="{FF2B5EF4-FFF2-40B4-BE49-F238E27FC236}">
                <a16:creationId xmlns:a16="http://schemas.microsoft.com/office/drawing/2014/main" id="{ACCF25D8-462F-8B4A-8D99-662B5C3FFDE9}"/>
              </a:ext>
            </a:extLst>
          </p:cNvPr>
          <p:cNvSpPr>
            <a:spLocks noGrp="1"/>
          </p:cNvSpPr>
          <p:nvPr>
            <p:ph type="body" sz="quarter" idx="11"/>
          </p:nvPr>
        </p:nvSpPr>
        <p:spPr>
          <a:xfrm>
            <a:off x="6205482" y="1371600"/>
            <a:ext cx="5299130" cy="4800600"/>
          </a:xfrm>
        </p:spPr>
        <p:txBody>
          <a:bodyPr>
            <a:normAutofit lnSpcReduction="10000"/>
          </a:bodyPr>
          <a:lstStyle/>
          <a:p>
            <a:r>
              <a:rPr lang="en-US" b="1" dirty="0"/>
              <a:t>Set (and Keep) a Schedule </a:t>
            </a:r>
            <a:r>
              <a:rPr lang="en-US" dirty="0"/>
              <a:t>-Set clear expectations with your child on what they will be doing and how long it will take. Consider using a timer with your schedule to assist with transitioning from activities. You can also provide brain breaks in between subjects or at a specific time so your child knows there is an end in sight.</a:t>
            </a:r>
          </a:p>
          <a:p>
            <a:r>
              <a:rPr lang="en-US" b="1" dirty="0"/>
              <a:t>Create A Space</a:t>
            </a:r>
            <a:r>
              <a:rPr lang="en-US" dirty="0"/>
              <a:t>- Set up a specific place in your home for your child to learn that is free of distractions.</a:t>
            </a:r>
          </a:p>
          <a:p>
            <a:r>
              <a:rPr lang="en-US" dirty="0"/>
              <a:t>S</a:t>
            </a:r>
            <a:r>
              <a:rPr lang="en-US" b="1" dirty="0"/>
              <a:t>tay Connected</a:t>
            </a:r>
            <a:r>
              <a:rPr lang="en-US" dirty="0"/>
              <a:t>- Contact your child's teacher for questions or needed support and respond to any messages sent by the teacher to stay informed.</a:t>
            </a:r>
          </a:p>
        </p:txBody>
      </p:sp>
      <p:pic>
        <p:nvPicPr>
          <p:cNvPr id="2" name="Tips for Distance Learning">
            <a:hlinkClick r:id="" action="ppaction://media"/>
            <a:extLst>
              <a:ext uri="{FF2B5EF4-FFF2-40B4-BE49-F238E27FC236}">
                <a16:creationId xmlns:a16="http://schemas.microsoft.com/office/drawing/2014/main" id="{237F1094-2102-43DF-A915-117476C9856B}"/>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141412" y="5029200"/>
            <a:ext cx="1249360" cy="1249363"/>
          </a:xfrm>
          <a:prstGeom prst="rect">
            <a:avLst/>
          </a:prstGeom>
        </p:spPr>
      </p:pic>
      <p:sp>
        <p:nvSpPr>
          <p:cNvPr id="6" name="TextBox 5">
            <a:extLst>
              <a:ext uri="{FF2B5EF4-FFF2-40B4-BE49-F238E27FC236}">
                <a16:creationId xmlns:a16="http://schemas.microsoft.com/office/drawing/2014/main" id="{98A6067F-B76A-499A-B3ED-A7EAAE94B82C}"/>
              </a:ext>
            </a:extLst>
          </p:cNvPr>
          <p:cNvSpPr txBox="1"/>
          <p:nvPr/>
        </p:nvSpPr>
        <p:spPr>
          <a:xfrm>
            <a:off x="379412" y="4473053"/>
            <a:ext cx="1524000" cy="794064"/>
          </a:xfrm>
          <a:prstGeom prst="rect">
            <a:avLst/>
          </a:prstGeom>
          <a:noFill/>
        </p:spPr>
        <p:txBody>
          <a:bodyPr wrap="square" rtlCol="0">
            <a:spAutoFit/>
          </a:bodyPr>
          <a:lstStyle/>
          <a:p>
            <a:pPr>
              <a:lnSpc>
                <a:spcPct val="95000"/>
              </a:lnSpc>
            </a:pPr>
            <a:r>
              <a:rPr lang="en-US" dirty="0">
                <a:solidFill>
                  <a:schemeClr val="bg1"/>
                </a:solidFill>
                <a:latin typeface="+mj-lt"/>
              </a:rPr>
              <a:t>Click for audio! </a:t>
            </a:r>
          </a:p>
        </p:txBody>
      </p:sp>
    </p:spTree>
    <p:extLst>
      <p:ext uri="{BB962C8B-B14F-4D97-AF65-F5344CB8AC3E}">
        <p14:creationId xmlns:p14="http://schemas.microsoft.com/office/powerpoint/2010/main" val="387770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7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8E1B2A2-AB8D-A749-83BF-90273FBD41B5}"/>
              </a:ext>
            </a:extLst>
          </p:cNvPr>
          <p:cNvSpPr>
            <a:spLocks noGrp="1"/>
          </p:cNvSpPr>
          <p:nvPr>
            <p:ph type="title"/>
          </p:nvPr>
        </p:nvSpPr>
        <p:spPr>
          <a:xfrm>
            <a:off x="264101" y="314994"/>
            <a:ext cx="6515100" cy="914400"/>
          </a:xfrm>
        </p:spPr>
        <p:txBody>
          <a:bodyPr anchor="t">
            <a:noAutofit/>
          </a:bodyPr>
          <a:lstStyle/>
          <a:p>
            <a:pPr>
              <a:lnSpc>
                <a:spcPct val="100000"/>
              </a:lnSpc>
            </a:pPr>
            <a:r>
              <a:rPr lang="en-US" b="1" dirty="0">
                <a:solidFill>
                  <a:schemeClr val="bg1"/>
                </a:solidFill>
              </a:rPr>
              <a:t>LEARNING RESOURCES</a:t>
            </a:r>
          </a:p>
        </p:txBody>
      </p:sp>
      <p:sp>
        <p:nvSpPr>
          <p:cNvPr id="3" name="Content Placeholder 2"/>
          <p:cNvSpPr>
            <a:spLocks noGrp="1"/>
          </p:cNvSpPr>
          <p:nvPr>
            <p:ph idx="1"/>
          </p:nvPr>
        </p:nvSpPr>
        <p:spPr>
          <a:xfrm>
            <a:off x="175634" y="1229394"/>
            <a:ext cx="8382000" cy="4953000"/>
          </a:xfrm>
        </p:spPr>
        <p:txBody>
          <a:bodyPr>
            <a:noAutofit/>
          </a:bodyPr>
          <a:lstStyle/>
          <a:p>
            <a:pPr>
              <a:lnSpc>
                <a:spcPct val="100000"/>
              </a:lnSpc>
              <a:spcBef>
                <a:spcPts val="0"/>
              </a:spcBef>
              <a:spcAft>
                <a:spcPts val="1800"/>
              </a:spcAft>
              <a:buClr>
                <a:schemeClr val="bg1"/>
              </a:buClr>
            </a:pPr>
            <a:r>
              <a:rPr lang="en-US" sz="1900" b="1" u="sng" dirty="0">
                <a:solidFill>
                  <a:schemeClr val="bg1"/>
                </a:solidFill>
              </a:rPr>
              <a:t>ABCYA</a:t>
            </a:r>
          </a:p>
          <a:p>
            <a:pPr marL="279400" indent="0">
              <a:lnSpc>
                <a:spcPct val="100000"/>
              </a:lnSpc>
              <a:spcBef>
                <a:spcPts val="0"/>
              </a:spcBef>
              <a:spcAft>
                <a:spcPts val="1800"/>
              </a:spcAft>
              <a:buClr>
                <a:schemeClr val="bg1"/>
              </a:buClr>
              <a:buNone/>
            </a:pPr>
            <a:r>
              <a:rPr lang="en-US" sz="1900" dirty="0" err="1"/>
              <a:t>ABCya</a:t>
            </a:r>
            <a:r>
              <a:rPr lang="en-US" sz="1900" dirty="0"/>
              <a:t> (https://www.abcya.com)is a free website that provides educational games, videos, and activities for elementary students it offers a broad range of games that covers a variety of subject areas.</a:t>
            </a:r>
          </a:p>
          <a:p>
            <a:pPr marL="279400" indent="-279400">
              <a:lnSpc>
                <a:spcPct val="100000"/>
              </a:lnSpc>
              <a:spcBef>
                <a:spcPts val="0"/>
              </a:spcBef>
              <a:spcAft>
                <a:spcPts val="1800"/>
              </a:spcAft>
              <a:buClr>
                <a:schemeClr val="bg1"/>
              </a:buClr>
            </a:pPr>
            <a:r>
              <a:rPr lang="en-US" sz="1900" b="1" dirty="0"/>
              <a:t>FUNBRAIN</a:t>
            </a:r>
          </a:p>
          <a:p>
            <a:pPr marL="279400" indent="0">
              <a:lnSpc>
                <a:spcPct val="100000"/>
              </a:lnSpc>
              <a:spcBef>
                <a:spcPts val="0"/>
              </a:spcBef>
              <a:spcAft>
                <a:spcPts val="1800"/>
              </a:spcAft>
              <a:buClr>
                <a:schemeClr val="bg1"/>
              </a:buClr>
              <a:buNone/>
            </a:pPr>
            <a:r>
              <a:rPr lang="en-US" sz="1900" dirty="0"/>
              <a:t>Fun Brain (https://</a:t>
            </a:r>
            <a:r>
              <a:rPr lang="en-US" sz="1900" dirty="0" err="1"/>
              <a:t>www.funbrain.com</a:t>
            </a:r>
            <a:r>
              <a:rPr lang="en-US" sz="1900" dirty="0"/>
              <a:t>) is is a free online resource that includes books, games, and videos for students. Fun Brain offers a wealth of games and books that complements classroom instruction as well as helps students who may be falling behind.</a:t>
            </a:r>
            <a:r>
              <a:rPr lang="en-US" sz="1900" dirty="0">
                <a:solidFill>
                  <a:schemeClr val="bg1"/>
                </a:solidFill>
              </a:rPr>
              <a:t> </a:t>
            </a:r>
            <a:endParaRPr lang="en-US" sz="1900" dirty="0"/>
          </a:p>
          <a:p>
            <a:pPr marL="279400" indent="-279400">
              <a:lnSpc>
                <a:spcPct val="100000"/>
              </a:lnSpc>
              <a:spcBef>
                <a:spcPts val="0"/>
              </a:spcBef>
              <a:spcAft>
                <a:spcPts val="1800"/>
              </a:spcAft>
              <a:buClr>
                <a:schemeClr val="bg1"/>
              </a:buClr>
            </a:pPr>
            <a:r>
              <a:rPr lang="en-US" sz="1900" b="1" u="sng" dirty="0">
                <a:solidFill>
                  <a:schemeClr val="bg1"/>
                </a:solidFill>
              </a:rPr>
              <a:t>PBS</a:t>
            </a:r>
            <a:r>
              <a:rPr lang="en-US" sz="1900" b="1" u="sng" dirty="0"/>
              <a:t>KIDS</a:t>
            </a:r>
          </a:p>
          <a:p>
            <a:pPr marL="279400" indent="0">
              <a:lnSpc>
                <a:spcPct val="100000"/>
              </a:lnSpc>
              <a:spcBef>
                <a:spcPts val="0"/>
              </a:spcBef>
              <a:spcAft>
                <a:spcPts val="1800"/>
              </a:spcAft>
              <a:buClr>
                <a:schemeClr val="bg1"/>
              </a:buClr>
              <a:buNone/>
            </a:pPr>
            <a:r>
              <a:rPr lang="en-US" sz="1900" dirty="0"/>
              <a:t>PBS Kids (https://</a:t>
            </a:r>
            <a:r>
              <a:rPr lang="en-US" sz="1900" dirty="0" err="1"/>
              <a:t>pbskids.org</a:t>
            </a:r>
            <a:r>
              <a:rPr lang="en-US" sz="1900" dirty="0"/>
              <a:t>) is a free service of kid-friendly tv shows, videos and educational games aired by the Public Broadcasting Service in the United States. With no cost at all, PBS Kids is an engaging way for students to learn and play at the same time.</a:t>
            </a:r>
            <a:endParaRPr lang="en-US" sz="1900" dirty="0">
              <a:solidFill>
                <a:schemeClr val="bg1"/>
              </a:solidFill>
            </a:endParaRPr>
          </a:p>
        </p:txBody>
      </p:sp>
      <p:pic>
        <p:nvPicPr>
          <p:cNvPr id="2" name="Resources">
            <a:hlinkClick r:id="" action="ppaction://media"/>
            <a:extLst>
              <a:ext uri="{FF2B5EF4-FFF2-40B4-BE49-F238E27FC236}">
                <a16:creationId xmlns:a16="http://schemas.microsoft.com/office/drawing/2014/main" id="{2BAB184E-DD8A-446E-92D9-8A844261676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151812" y="1109255"/>
            <a:ext cx="777874" cy="777876"/>
          </a:xfrm>
          <a:prstGeom prst="rect">
            <a:avLst/>
          </a:prstGeom>
        </p:spPr>
      </p:pic>
      <p:sp>
        <p:nvSpPr>
          <p:cNvPr id="8" name="TextBox 7">
            <a:extLst>
              <a:ext uri="{FF2B5EF4-FFF2-40B4-BE49-F238E27FC236}">
                <a16:creationId xmlns:a16="http://schemas.microsoft.com/office/drawing/2014/main" id="{9BF8682F-3A1B-4B11-948C-59E9AC1E1E0D}"/>
              </a:ext>
            </a:extLst>
          </p:cNvPr>
          <p:cNvSpPr txBox="1"/>
          <p:nvPr/>
        </p:nvSpPr>
        <p:spPr>
          <a:xfrm>
            <a:off x="6894512" y="765742"/>
            <a:ext cx="1524000" cy="794064"/>
          </a:xfrm>
          <a:prstGeom prst="rect">
            <a:avLst/>
          </a:prstGeom>
          <a:noFill/>
        </p:spPr>
        <p:txBody>
          <a:bodyPr wrap="square" rtlCol="0">
            <a:spAutoFit/>
          </a:bodyPr>
          <a:lstStyle/>
          <a:p>
            <a:pPr>
              <a:lnSpc>
                <a:spcPct val="95000"/>
              </a:lnSpc>
            </a:pPr>
            <a:r>
              <a:rPr lang="en-US" dirty="0">
                <a:solidFill>
                  <a:schemeClr val="bg1"/>
                </a:solidFill>
                <a:latin typeface="+mj-lt"/>
              </a:rPr>
              <a:t>Click for audio! </a:t>
            </a:r>
          </a:p>
        </p:txBody>
      </p:sp>
    </p:spTree>
    <p:extLst>
      <p:ext uri="{BB962C8B-B14F-4D97-AF65-F5344CB8AC3E}">
        <p14:creationId xmlns:p14="http://schemas.microsoft.com/office/powerpoint/2010/main" val="371437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3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6458FBD3-856E-45B1-A753-6509AF0EE28B}"/>
              </a:ext>
            </a:extLst>
          </p:cNvPr>
          <p:cNvSpPr>
            <a:spLocks noGrp="1"/>
          </p:cNvSpPr>
          <p:nvPr>
            <p:ph type="title"/>
          </p:nvPr>
        </p:nvSpPr>
        <p:spPr>
          <a:xfrm>
            <a:off x="720724" y="381000"/>
            <a:ext cx="7507288" cy="1447800"/>
          </a:xfrm>
        </p:spPr>
        <p:txBody>
          <a:bodyPr>
            <a:normAutofit/>
          </a:bodyPr>
          <a:lstStyle/>
          <a:p>
            <a:r>
              <a:rPr lang="en-US" dirty="0"/>
              <a:t>TIPS FOR TEACHING PSSTs</a:t>
            </a:r>
          </a:p>
        </p:txBody>
      </p:sp>
      <p:sp>
        <p:nvSpPr>
          <p:cNvPr id="27" name="Content Placeholder 2">
            <a:extLst>
              <a:ext uri="{FF2B5EF4-FFF2-40B4-BE49-F238E27FC236}">
                <a16:creationId xmlns:a16="http://schemas.microsoft.com/office/drawing/2014/main" id="{B8BF8C97-9CC3-4137-BF8A-817E7B738B37}"/>
              </a:ext>
            </a:extLst>
          </p:cNvPr>
          <p:cNvSpPr>
            <a:spLocks noGrp="1"/>
          </p:cNvSpPr>
          <p:nvPr>
            <p:ph idx="1"/>
          </p:nvPr>
        </p:nvSpPr>
        <p:spPr>
          <a:xfrm>
            <a:off x="227012" y="1371600"/>
            <a:ext cx="8099730" cy="4876800"/>
          </a:xfrm>
        </p:spPr>
        <p:txBody>
          <a:bodyPr>
            <a:normAutofit lnSpcReduction="10000"/>
          </a:bodyPr>
          <a:lstStyle/>
          <a:p>
            <a:pPr>
              <a:buFont typeface="Wingdings" pitchFamily="2" charset="2"/>
              <a:buChar char="v"/>
            </a:pPr>
            <a:r>
              <a:rPr lang="en-US" b="1" dirty="0">
                <a:latin typeface="Century Gothic" panose="020B0502020202020204" pitchFamily="34" charset="0"/>
              </a:rPr>
              <a:t>K.CC.1: Count to 100 by 1’s and 10’s </a:t>
            </a:r>
          </a:p>
          <a:p>
            <a:pPr marL="303213" indent="157163"/>
            <a:r>
              <a:rPr lang="en-US" sz="1600" dirty="0">
                <a:latin typeface="Century Gothic" panose="020B0502020202020204" pitchFamily="34" charset="0"/>
              </a:rPr>
              <a:t>Counting Objects/Actions in Real Life - Objects include having your child count his/her crayons, toys or anything around your home. Actions include jumping together and counting the jumps or clapping and counting the claps.</a:t>
            </a:r>
          </a:p>
          <a:p>
            <a:pPr marL="303213" indent="100013"/>
            <a:r>
              <a:rPr lang="en-US" sz="1600" dirty="0">
                <a:latin typeface="Century Gothic" panose="020B0502020202020204" pitchFamily="34" charset="0"/>
              </a:rPr>
              <a:t> Partner count: Your child will turn and face you then you will each state one number back and forth.</a:t>
            </a:r>
          </a:p>
          <a:p>
            <a:pPr>
              <a:buFont typeface="Wingdings" pitchFamily="2" charset="2"/>
              <a:buChar char="v"/>
            </a:pPr>
            <a:r>
              <a:rPr lang="en-US" b="1" dirty="0">
                <a:latin typeface="Century Gothic" panose="020B0502020202020204" pitchFamily="34" charset="0"/>
              </a:rPr>
              <a:t>K.RF.1d: Recognize and name all upper- and lowercase letters of the alphabet</a:t>
            </a:r>
          </a:p>
          <a:p>
            <a:r>
              <a:rPr lang="en-US" sz="1600" dirty="0">
                <a:latin typeface="Century Gothic" panose="020B0502020202020204" pitchFamily="34" charset="0"/>
              </a:rPr>
              <a:t>"Show me the letter" is easier than "tell me the letter." Ask your child to point to or touch a letter instead of trying to tell you the letter name. Once your child can show you the letter easily, ask him or her to tell you the letter's name.</a:t>
            </a:r>
          </a:p>
          <a:p>
            <a:r>
              <a:rPr lang="en-US" sz="1600" dirty="0">
                <a:latin typeface="Century Gothic" panose="020B0502020202020204" pitchFamily="34" charset="0"/>
              </a:rPr>
              <a:t>Scavenger Hunt: Go on a scavenger hunt with your child and encourage him or her to find items that begin with the sound of the letter. For example, "b" is for ball, bag, button and book.</a:t>
            </a:r>
          </a:p>
          <a:p>
            <a:pPr marL="0" indent="0">
              <a:buNone/>
            </a:pPr>
            <a:endParaRPr lang="en-US" sz="2800" dirty="0">
              <a:latin typeface="Century Gothic" panose="020B0502020202020204" pitchFamily="34" charset="0"/>
            </a:endParaRPr>
          </a:p>
          <a:p>
            <a:pPr marL="0" indent="0">
              <a:buNone/>
            </a:pPr>
            <a:endParaRPr lang="en-US" sz="2800" dirty="0">
              <a:latin typeface="Century Gothic" panose="020B0502020202020204" pitchFamily="34" charset="0"/>
            </a:endParaRPr>
          </a:p>
        </p:txBody>
      </p:sp>
      <p:sp>
        <p:nvSpPr>
          <p:cNvPr id="14" name="TextBox 13">
            <a:extLst>
              <a:ext uri="{FF2B5EF4-FFF2-40B4-BE49-F238E27FC236}">
                <a16:creationId xmlns:a16="http://schemas.microsoft.com/office/drawing/2014/main" id="{4AC61222-4A5B-0F4A-BCC6-5C891721033B}"/>
              </a:ext>
            </a:extLst>
          </p:cNvPr>
          <p:cNvSpPr txBox="1"/>
          <p:nvPr/>
        </p:nvSpPr>
        <p:spPr>
          <a:xfrm>
            <a:off x="7145712" y="1030442"/>
            <a:ext cx="1524000" cy="794064"/>
          </a:xfrm>
          <a:prstGeom prst="rect">
            <a:avLst/>
          </a:prstGeom>
          <a:noFill/>
        </p:spPr>
        <p:txBody>
          <a:bodyPr wrap="square" rtlCol="0">
            <a:spAutoFit/>
          </a:bodyPr>
          <a:lstStyle/>
          <a:p>
            <a:pPr>
              <a:lnSpc>
                <a:spcPct val="95000"/>
              </a:lnSpc>
            </a:pPr>
            <a:r>
              <a:rPr lang="en-US" dirty="0">
                <a:solidFill>
                  <a:schemeClr val="accent1"/>
                </a:solidFill>
                <a:latin typeface="+mj-lt"/>
              </a:rPr>
              <a:t>Click for audio! </a:t>
            </a:r>
          </a:p>
        </p:txBody>
      </p:sp>
      <p:sp>
        <p:nvSpPr>
          <p:cNvPr id="16" name="TextBox 15">
            <a:extLst>
              <a:ext uri="{FF2B5EF4-FFF2-40B4-BE49-F238E27FC236}">
                <a16:creationId xmlns:a16="http://schemas.microsoft.com/office/drawing/2014/main" id="{EB3E0F18-4AB0-4C47-9CD4-ECD95C3E4282}"/>
              </a:ext>
            </a:extLst>
          </p:cNvPr>
          <p:cNvSpPr txBox="1"/>
          <p:nvPr/>
        </p:nvSpPr>
        <p:spPr>
          <a:xfrm>
            <a:off x="7564742" y="3268218"/>
            <a:ext cx="1524000" cy="794064"/>
          </a:xfrm>
          <a:prstGeom prst="rect">
            <a:avLst/>
          </a:prstGeom>
          <a:noFill/>
        </p:spPr>
        <p:txBody>
          <a:bodyPr wrap="square" rtlCol="0">
            <a:spAutoFit/>
          </a:bodyPr>
          <a:lstStyle/>
          <a:p>
            <a:pPr>
              <a:lnSpc>
                <a:spcPct val="95000"/>
              </a:lnSpc>
            </a:pPr>
            <a:r>
              <a:rPr lang="en-US" dirty="0">
                <a:solidFill>
                  <a:schemeClr val="accent1"/>
                </a:solidFill>
                <a:latin typeface="+mj-lt"/>
              </a:rPr>
              <a:t>Click for audio! </a:t>
            </a:r>
          </a:p>
        </p:txBody>
      </p:sp>
      <p:pic>
        <p:nvPicPr>
          <p:cNvPr id="2" name="Online Media 1" descr="AUDIO-2020-10-27-14-26-26">
            <a:hlinkClick r:id="" action="ppaction://media"/>
            <a:extLst>
              <a:ext uri="{FF2B5EF4-FFF2-40B4-BE49-F238E27FC236}">
                <a16:creationId xmlns:a16="http://schemas.microsoft.com/office/drawing/2014/main" id="{B59FB697-6AD8-5E4B-A53A-CE7DB029EC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58934" y="1596137"/>
            <a:ext cx="1159678" cy="1159678"/>
          </a:xfrm>
          <a:prstGeom prst="rect">
            <a:avLst/>
          </a:prstGeom>
          <a:ln>
            <a:noFill/>
          </a:ln>
          <a:effectLst>
            <a:outerShdw blurRad="292100" dist="139700" dir="2700000" algn="tl" rotWithShape="0">
              <a:srgbClr val="333333">
                <a:alpha val="65000"/>
              </a:srgbClr>
            </a:outerShdw>
          </a:effectLst>
        </p:spPr>
      </p:pic>
      <p:pic>
        <p:nvPicPr>
          <p:cNvPr id="6" name="Online Media 5" descr="AUDIO-2020-10-27-14-27-46">
            <a:hlinkClick r:id="" action="ppaction://media"/>
            <a:extLst>
              <a:ext uri="{FF2B5EF4-FFF2-40B4-BE49-F238E27FC236}">
                <a16:creationId xmlns:a16="http://schemas.microsoft.com/office/drawing/2014/main" id="{62C8EF82-9F2A-C94D-A6B5-1CF6D3F167CC}"/>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058934" y="3823601"/>
            <a:ext cx="1159678" cy="11596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549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 repeatCount="indefinite" fill="hold" display="0">
                  <p:stCondLst>
                    <p:cond delay="indefinite"/>
                  </p:stCondLst>
                  <p:endCondLst>
                    <p:cond evt="onStopAudio" delay="0">
                      <p:tgtEl>
                        <p:sldTgt/>
                      </p:tgtEl>
                    </p:cond>
                  </p:endCondLst>
                </p:cTn>
                <p:tgtEl>
                  <p:spTgt spid="2"/>
                </p:tgtEl>
              </p:cMediaNode>
            </p:audio>
            <p:audio>
              <p:cMediaNode vol="80000" numSld="999" showWhenStopped="0">
                <p:cTn id="11"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13039-F0D7-4255-8290-BDC6D98D1546}"/>
              </a:ext>
            </a:extLst>
          </p:cNvPr>
          <p:cNvSpPr>
            <a:spLocks noGrp="1"/>
          </p:cNvSpPr>
          <p:nvPr>
            <p:ph type="title"/>
          </p:nvPr>
        </p:nvSpPr>
        <p:spPr>
          <a:xfrm>
            <a:off x="2513012" y="685800"/>
            <a:ext cx="8991601" cy="990600"/>
          </a:xfrm>
        </p:spPr>
        <p:txBody>
          <a:bodyPr>
            <a:noAutofit/>
          </a:bodyPr>
          <a:lstStyle/>
          <a:p>
            <a:r>
              <a:rPr lang="en-US" sz="4400" dirty="0">
                <a:latin typeface="Modern Love Grunge" pitchFamily="82" charset="0"/>
              </a:rPr>
              <a:t>CONTACT US </a:t>
            </a:r>
          </a:p>
        </p:txBody>
      </p:sp>
      <p:sp>
        <p:nvSpPr>
          <p:cNvPr id="3" name="Content Placeholder 2"/>
          <p:cNvSpPr>
            <a:spLocks noGrp="1"/>
          </p:cNvSpPr>
          <p:nvPr>
            <p:ph idx="10"/>
          </p:nvPr>
        </p:nvSpPr>
        <p:spPr>
          <a:xfrm>
            <a:off x="2513012" y="1286015"/>
            <a:ext cx="5791201" cy="2819400"/>
          </a:xfrm>
        </p:spPr>
        <p:txBody>
          <a:bodyPr>
            <a:normAutofit/>
          </a:bodyPr>
          <a:lstStyle/>
          <a:p>
            <a:pPr marL="0" indent="0">
              <a:lnSpc>
                <a:spcPct val="100000"/>
              </a:lnSpc>
              <a:spcBef>
                <a:spcPts val="0"/>
              </a:spcBef>
              <a:spcAft>
                <a:spcPts val="1200"/>
              </a:spcAft>
              <a:buNone/>
            </a:pPr>
            <a:r>
              <a:rPr lang="en-US" dirty="0" err="1"/>
              <a:t>Yigo</a:t>
            </a:r>
            <a:r>
              <a:rPr lang="en-US" dirty="0"/>
              <a:t>, Guam </a:t>
            </a:r>
          </a:p>
          <a:p>
            <a:pPr marL="0" indent="0">
              <a:lnSpc>
                <a:spcPct val="100000"/>
              </a:lnSpc>
              <a:spcBef>
                <a:spcPts val="0"/>
              </a:spcBef>
              <a:spcAft>
                <a:spcPts val="1200"/>
              </a:spcAft>
              <a:buNone/>
            </a:pPr>
            <a:r>
              <a:rPr lang="en-US" dirty="0"/>
              <a:t>(671) 635-4381</a:t>
            </a:r>
          </a:p>
          <a:p>
            <a:pPr marL="0" indent="0">
              <a:lnSpc>
                <a:spcPct val="100000"/>
              </a:lnSpc>
              <a:spcBef>
                <a:spcPts val="0"/>
              </a:spcBef>
              <a:spcAft>
                <a:spcPts val="1200"/>
              </a:spcAft>
              <a:buNone/>
            </a:pPr>
            <a:r>
              <a:rPr lang="en-US" dirty="0" err="1"/>
              <a:t>machananao@gdoe.net</a:t>
            </a:r>
            <a:endParaRPr lang="en-US" dirty="0"/>
          </a:p>
          <a:p>
            <a:pPr marL="0" indent="0">
              <a:lnSpc>
                <a:spcPct val="100000"/>
              </a:lnSpc>
              <a:spcBef>
                <a:spcPts val="0"/>
              </a:spcBef>
              <a:spcAft>
                <a:spcPts val="1200"/>
              </a:spcAft>
              <a:buNone/>
            </a:pPr>
            <a:r>
              <a:rPr lang="en-US" dirty="0" err="1"/>
              <a:t>machananaoelementaryschool.weebly.com</a:t>
            </a:r>
            <a:endParaRPr lang="en-US" dirty="0"/>
          </a:p>
          <a:p>
            <a:pPr marL="0" indent="0">
              <a:buClr>
                <a:schemeClr val="tx1"/>
              </a:buClr>
              <a:buNone/>
            </a:pPr>
            <a:endParaRPr lang="en-US" sz="2000" dirty="0"/>
          </a:p>
        </p:txBody>
      </p:sp>
      <p:sp>
        <p:nvSpPr>
          <p:cNvPr id="5" name="TextBox 4">
            <a:extLst>
              <a:ext uri="{FF2B5EF4-FFF2-40B4-BE49-F238E27FC236}">
                <a16:creationId xmlns:a16="http://schemas.microsoft.com/office/drawing/2014/main" id="{B7B19C83-6751-4540-AB70-EF057F506729}"/>
              </a:ext>
            </a:extLst>
          </p:cNvPr>
          <p:cNvSpPr txBox="1"/>
          <p:nvPr/>
        </p:nvSpPr>
        <p:spPr>
          <a:xfrm>
            <a:off x="2665412" y="4038600"/>
            <a:ext cx="7772400" cy="3028521"/>
          </a:xfrm>
          <a:prstGeom prst="rect">
            <a:avLst/>
          </a:prstGeom>
          <a:noFill/>
        </p:spPr>
        <p:txBody>
          <a:bodyPr wrap="square" rtlCol="0">
            <a:spAutoFit/>
          </a:bodyPr>
          <a:lstStyle/>
          <a:p>
            <a:pPr>
              <a:spcAft>
                <a:spcPts val="1200"/>
              </a:spcAft>
            </a:pPr>
            <a:r>
              <a:rPr lang="en-US" sz="1800" dirty="0"/>
              <a:t>F101 Ms. Alexandra Mandapat</a:t>
            </a:r>
          </a:p>
          <a:p>
            <a:pPr>
              <a:spcAft>
                <a:spcPts val="1200"/>
              </a:spcAft>
            </a:pPr>
            <a:r>
              <a:rPr lang="en-US" sz="1800" dirty="0" err="1"/>
              <a:t>atmandapat@gdoe.net</a:t>
            </a:r>
            <a:endParaRPr lang="en-US" sz="1800" dirty="0"/>
          </a:p>
          <a:p>
            <a:pPr>
              <a:spcAft>
                <a:spcPts val="1200"/>
              </a:spcAft>
            </a:pPr>
            <a:r>
              <a:rPr lang="en-US" sz="1800" dirty="0"/>
              <a:t>F103 Mrs. Vivian Flores</a:t>
            </a:r>
          </a:p>
          <a:p>
            <a:pPr>
              <a:spcAft>
                <a:spcPts val="1200"/>
              </a:spcAft>
            </a:pPr>
            <a:r>
              <a:rPr lang="en-US" sz="1800" dirty="0" err="1"/>
              <a:t>vmflores@gdoe.net</a:t>
            </a:r>
            <a:endParaRPr lang="en-US" sz="1800" dirty="0"/>
          </a:p>
          <a:p>
            <a:pPr>
              <a:spcAft>
                <a:spcPts val="1200"/>
              </a:spcAft>
            </a:pPr>
            <a:r>
              <a:rPr lang="en-US" sz="1800" dirty="0"/>
              <a:t>F104 Mrs. </a:t>
            </a:r>
            <a:r>
              <a:rPr lang="en-US" sz="1800" dirty="0" err="1"/>
              <a:t>Rhia</a:t>
            </a:r>
            <a:r>
              <a:rPr lang="en-US" sz="1800" dirty="0"/>
              <a:t> Borja</a:t>
            </a:r>
          </a:p>
          <a:p>
            <a:pPr>
              <a:spcAft>
                <a:spcPts val="1200"/>
              </a:spcAft>
            </a:pPr>
            <a:r>
              <a:rPr lang="en-US" sz="1800" dirty="0" err="1"/>
              <a:t>rnojimenez@gdoe.net</a:t>
            </a:r>
            <a:endParaRPr lang="en-US" sz="1800" dirty="0"/>
          </a:p>
          <a:p>
            <a:pPr>
              <a:lnSpc>
                <a:spcPct val="95000"/>
              </a:lnSpc>
            </a:pPr>
            <a:endParaRPr lang="en-US" dirty="0"/>
          </a:p>
        </p:txBody>
      </p:sp>
      <p:sp>
        <p:nvSpPr>
          <p:cNvPr id="6" name="TextBox 5">
            <a:extLst>
              <a:ext uri="{FF2B5EF4-FFF2-40B4-BE49-F238E27FC236}">
                <a16:creationId xmlns:a16="http://schemas.microsoft.com/office/drawing/2014/main" id="{E3E6A9BC-9F6B-134D-A961-25C69385863B}"/>
              </a:ext>
            </a:extLst>
          </p:cNvPr>
          <p:cNvSpPr txBox="1"/>
          <p:nvPr/>
        </p:nvSpPr>
        <p:spPr>
          <a:xfrm>
            <a:off x="4913312" y="3531538"/>
            <a:ext cx="4191000" cy="507062"/>
          </a:xfrm>
          <a:prstGeom prst="rect">
            <a:avLst/>
          </a:prstGeom>
          <a:noFill/>
        </p:spPr>
        <p:txBody>
          <a:bodyPr wrap="square" rtlCol="0">
            <a:spAutoFit/>
          </a:bodyPr>
          <a:lstStyle/>
          <a:p>
            <a:pPr>
              <a:lnSpc>
                <a:spcPct val="95000"/>
              </a:lnSpc>
            </a:pPr>
            <a:r>
              <a:rPr lang="en-US" sz="2800" dirty="0">
                <a:latin typeface="Modern Love Grunge" pitchFamily="82" charset="0"/>
              </a:rPr>
              <a:t>Kindergarten Teachers: </a:t>
            </a:r>
          </a:p>
        </p:txBody>
      </p:sp>
      <p:pic>
        <p:nvPicPr>
          <p:cNvPr id="4" name="Contact">
            <a:hlinkClick r:id="" action="ppaction://media"/>
            <a:extLst>
              <a:ext uri="{FF2B5EF4-FFF2-40B4-BE49-F238E27FC236}">
                <a16:creationId xmlns:a16="http://schemas.microsoft.com/office/drawing/2014/main" id="{9587EB2E-F77B-4F29-8E5E-1541DB67558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47413" y="617614"/>
            <a:ext cx="762000" cy="762002"/>
          </a:xfrm>
          <a:prstGeom prst="rect">
            <a:avLst/>
          </a:prstGeom>
        </p:spPr>
      </p:pic>
      <p:sp>
        <p:nvSpPr>
          <p:cNvPr id="8" name="TextBox 7">
            <a:extLst>
              <a:ext uri="{FF2B5EF4-FFF2-40B4-BE49-F238E27FC236}">
                <a16:creationId xmlns:a16="http://schemas.microsoft.com/office/drawing/2014/main" id="{CA06EEB8-DDEF-492A-8BD7-3727E916F2B7}"/>
              </a:ext>
            </a:extLst>
          </p:cNvPr>
          <p:cNvSpPr txBox="1"/>
          <p:nvPr/>
        </p:nvSpPr>
        <p:spPr>
          <a:xfrm>
            <a:off x="9828212" y="288768"/>
            <a:ext cx="1524000" cy="794064"/>
          </a:xfrm>
          <a:prstGeom prst="rect">
            <a:avLst/>
          </a:prstGeom>
          <a:noFill/>
        </p:spPr>
        <p:txBody>
          <a:bodyPr wrap="square" rtlCol="0">
            <a:spAutoFit/>
          </a:bodyPr>
          <a:lstStyle/>
          <a:p>
            <a:pPr>
              <a:lnSpc>
                <a:spcPct val="95000"/>
              </a:lnSpc>
            </a:pPr>
            <a:r>
              <a:rPr lang="en-US" dirty="0">
                <a:solidFill>
                  <a:schemeClr val="tx2"/>
                </a:solidFill>
                <a:latin typeface="+mj-lt"/>
              </a:rPr>
              <a:t>Click for audio! </a:t>
            </a:r>
          </a:p>
        </p:txBody>
      </p:sp>
    </p:spTree>
    <p:extLst>
      <p:ext uri="{BB962C8B-B14F-4D97-AF65-F5344CB8AC3E}">
        <p14:creationId xmlns:p14="http://schemas.microsoft.com/office/powerpoint/2010/main" val="191766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55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4"/>
                </p:tgtEl>
              </p:cMediaNode>
            </p:video>
          </p:childTnLst>
        </p:cTn>
      </p:par>
    </p:tnLst>
  </p:timing>
</p:sld>
</file>

<file path=ppt/theme/theme1.xml><?xml version="1.0" encoding="utf-8"?>
<a:theme xmlns:a="http://schemas.openxmlformats.org/drawingml/2006/main" name="Class open house presentation">
  <a:themeElements>
    <a:clrScheme name="Custom 14">
      <a:dk1>
        <a:sysClr val="windowText" lastClr="000000"/>
      </a:dk1>
      <a:lt1>
        <a:sysClr val="window" lastClr="FFFFFF"/>
      </a:lt1>
      <a:dk2>
        <a:srgbClr val="445EA2"/>
      </a:dk2>
      <a:lt2>
        <a:srgbClr val="EBEBEB"/>
      </a:lt2>
      <a:accent1>
        <a:srgbClr val="4495A2"/>
      </a:accent1>
      <a:accent2>
        <a:srgbClr val="7CA655"/>
      </a:accent2>
      <a:accent3>
        <a:srgbClr val="DFB240"/>
      </a:accent3>
      <a:accent4>
        <a:srgbClr val="DF8C40"/>
      </a:accent4>
      <a:accent5>
        <a:srgbClr val="DF5D40"/>
      </a:accent5>
      <a:accent6>
        <a:srgbClr val="8760AD"/>
      </a:accent6>
      <a:hlink>
        <a:srgbClr val="DF5D40"/>
      </a:hlink>
      <a:folHlink>
        <a:srgbClr val="8760AD"/>
      </a:folHlink>
    </a:clrScheme>
    <a:fontScheme name="Custom 12">
      <a:majorFont>
        <a:latin typeface="Sagona Book"/>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OpenHousePresentation_Secondary_Win32_LH_v2" id="{3E96AF25-648D-4E38-8F90-53EF1A587CA0}" vid="{CC045604-A2CF-4373-8DE2-A74F24E4E7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746F7BC-5E2F-4AC7-9EAB-86F8B18C1E0B}">
  <ds:schemaRefs>
    <ds:schemaRef ds:uri="http://schemas.microsoft.com/sharepoint/v3/contenttype/forms"/>
  </ds:schemaRefs>
</ds:datastoreItem>
</file>

<file path=customXml/itemProps2.xml><?xml version="1.0" encoding="utf-8"?>
<ds:datastoreItem xmlns:ds="http://schemas.openxmlformats.org/officeDocument/2006/customXml" ds:itemID="{6922150B-7616-4141-AE79-08ECF9EFF0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5A3BA4-919A-46CC-936E-D3EA92435BEA}">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otalTime>0</TotalTime>
  <Words>1123</Words>
  <Application>Microsoft Macintosh PowerPoint</Application>
  <PresentationFormat>Custom</PresentationFormat>
  <Paragraphs>66</Paragraphs>
  <Slides>9</Slides>
  <Notes>3</Notes>
  <HiddenSlides>0</HiddenSlides>
  <MMClips>11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Bodoni MT</vt:lpstr>
      <vt:lpstr>Century Gothic</vt:lpstr>
      <vt:lpstr>Courier New</vt:lpstr>
      <vt:lpstr>Modern Love Caps</vt:lpstr>
      <vt:lpstr>Modern Love Grunge</vt:lpstr>
      <vt:lpstr>Quire Sans</vt:lpstr>
      <vt:lpstr>Sagona Book</vt:lpstr>
      <vt:lpstr>Wingdings</vt:lpstr>
      <vt:lpstr>Class open house presentation</vt:lpstr>
      <vt:lpstr>2nd Quarter Priority Standards through Distance Learning</vt:lpstr>
      <vt:lpstr>WHAT IS A FAST WORKSHOP?</vt:lpstr>
      <vt:lpstr>KINDER  PRIORITY STANDARDS</vt:lpstr>
      <vt:lpstr>WHAT IS A PRIORITY STANDARD? </vt:lpstr>
      <vt:lpstr>UNDERSTANDING YOUR CHILD’S LESSON PLAN</vt:lpstr>
      <vt:lpstr>Tips for Distance Learning</vt:lpstr>
      <vt:lpstr>LEARNING RESOURCES</vt:lpstr>
      <vt:lpstr>TIPS FOR TEACHING PSSTs</vt:lpstr>
      <vt:lpstr>CONTACT US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MS. ALEXANDRA T MANDAPAT</dc:creator>
  <cp:lastModifiedBy/>
  <cp:revision>1</cp:revision>
  <dcterms:created xsi:type="dcterms:W3CDTF">2020-10-26T05:32:54Z</dcterms:created>
  <dcterms:modified xsi:type="dcterms:W3CDTF">2020-10-27T04:51:10Z</dcterms:modified>
</cp:coreProperties>
</file>