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6" r:id="rId4"/>
    <p:sldId id="271" r:id="rId5"/>
    <p:sldId id="257" r:id="rId6"/>
    <p:sldId id="260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9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2" autoAdjust="0"/>
    <p:restoredTop sz="78823" autoAdjust="0"/>
  </p:normalViewPr>
  <p:slideViewPr>
    <p:cSldViewPr>
      <p:cViewPr varScale="1">
        <p:scale>
          <a:sx n="83" d="100"/>
          <a:sy n="83" d="100"/>
        </p:scale>
        <p:origin x="378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8417F1-258F-405C-AEE4-EAA0B787179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670F611-83B4-4D8C-9674-1869B1A3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8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F611-83B4-4D8C-9674-1869B1A325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21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F611-83B4-4D8C-9674-1869B1A325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23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F611-83B4-4D8C-9674-1869B1A325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07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F611-83B4-4D8C-9674-1869B1A325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18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F611-83B4-4D8C-9674-1869B1A325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7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start off with Guam Department of Education Vision…Our Educational Community….Prepares all students for life,</a:t>
            </a:r>
            <a:r>
              <a:rPr lang="en-US" baseline="0" dirty="0" smtClean="0"/>
              <a:t> </a:t>
            </a:r>
            <a:r>
              <a:rPr lang="en-US" dirty="0" smtClean="0"/>
              <a:t>Promotes excellence, and</a:t>
            </a:r>
            <a:r>
              <a:rPr lang="en-US" baseline="0" dirty="0" smtClean="0"/>
              <a:t> </a:t>
            </a:r>
            <a:r>
              <a:rPr lang="en-US" dirty="0" smtClean="0"/>
              <a:t>Provides support.  In line with the Vision</a:t>
            </a:r>
            <a:r>
              <a:rPr lang="en-US" baseline="0" dirty="0" smtClean="0"/>
              <a:t> of GDOE, </a:t>
            </a:r>
            <a:r>
              <a:rPr lang="en-US" baseline="0" dirty="0" err="1" smtClean="0"/>
              <a:t>Machananao</a:t>
            </a:r>
            <a:r>
              <a:rPr lang="en-US" baseline="0" dirty="0" smtClean="0"/>
              <a:t> Elementary School will respond to the unique needs of our students while exploring areas of individual potential and cultivate lifelong learners.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F611-83B4-4D8C-9674-1869B1A325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2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school’s mission statement…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F611-83B4-4D8C-9674-1869B1A325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4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/>
              <a:t>And our School</a:t>
            </a:r>
            <a:r>
              <a:rPr lang="en-US" baseline="0" dirty="0" smtClean="0"/>
              <a:t>-wide Learner Outcomes…</a:t>
            </a:r>
            <a:r>
              <a:rPr lang="en-US" altLang="en-US" sz="1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</a:t>
            </a:r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otivated lifelong learners</a:t>
            </a:r>
            <a:r>
              <a:rPr lang="en-US" altLang="en-US" sz="1200" baseline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; </a:t>
            </a:r>
            <a:r>
              <a:rPr lang="en-US" sz="1200" b="1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</a:t>
            </a:r>
            <a:r>
              <a:rPr lang="en-US" sz="1200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ffective Communicators;</a:t>
            </a:r>
            <a:r>
              <a:rPr lang="en-US" sz="1200" kern="1400" baseline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400" b="1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</a:t>
            </a:r>
            <a:r>
              <a:rPr lang="en-US" sz="1400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uccessful Individuals</a:t>
            </a:r>
            <a:endParaRPr lang="en-US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wide learner outcomes are overarching goals of what students should know, understand, and be able to do by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time they exit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Machananao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Elementary School.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an accredited school, we focus on student achievement of the school wide learner outcomes and the academic standards through a process of implementing, monitoring and refining our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 action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plan, which is our School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improvement Plan, also known as SIP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The expected results will be improved student achievement and continuous school  improvement through a culture that values and takes responsibility, shares a common understanding and commitment, and promotes active involvement of all stakeholders.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F611-83B4-4D8C-9674-1869B1A325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0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F611-83B4-4D8C-9674-1869B1A325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39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F611-83B4-4D8C-9674-1869B1A325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6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to all of our stakeholders that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participated in the budget process by sharing their thoughts, ideas, suggestions,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recommendations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FY 2022 Budget Stakeholder Survey.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We are all part of this process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that we can better meet the mission and priorities of our students.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survey included areas 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 improvement, equipment, supplies and personnel. Additionally, participants were able to provide other comments or suggestions they feel will be helpful to the budget process.</a:t>
            </a:r>
          </a:p>
          <a:p>
            <a:pPr rtl="0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still continue to collect stakeholders input.  If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haven’t done so, please complete and submit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 2022 Budget Stakeholder Survey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the December 16, 2020 deadline.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F611-83B4-4D8C-9674-1869B1A325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76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F611-83B4-4D8C-9674-1869B1A325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14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F611-83B4-4D8C-9674-1869B1A325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4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626FEC-2D70-40B1-9F58-3E183B0703A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DD65DD-43A6-468B-8853-0322A590C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6FEC-2D70-40B1-9F58-3E183B0703A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65DD-43A6-468B-8853-0322A590C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6FEC-2D70-40B1-9F58-3E183B0703A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65DD-43A6-468B-8853-0322A590C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6FEC-2D70-40B1-9F58-3E183B0703A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65DD-43A6-468B-8853-0322A590CB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6FEC-2D70-40B1-9F58-3E183B0703A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65DD-43A6-468B-8853-0322A590CB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6FEC-2D70-40B1-9F58-3E183B0703A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65DD-43A6-468B-8853-0322A590CB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6FEC-2D70-40B1-9F58-3E183B0703A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65DD-43A6-468B-8853-0322A590CB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6FEC-2D70-40B1-9F58-3E183B0703A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65DD-43A6-468B-8853-0322A590CB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6FEC-2D70-40B1-9F58-3E183B0703A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65DD-43A6-468B-8853-0322A590C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A626FEC-2D70-40B1-9F58-3E183B0703A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65DD-43A6-468B-8853-0322A590CB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626FEC-2D70-40B1-9F58-3E183B0703A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DD65DD-43A6-468B-8853-0322A590CB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626FEC-2D70-40B1-9F58-3E183B0703A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DD65DD-43A6-468B-8853-0322A590CB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mailto:machananao@gdoe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143251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Biondi" pitchFamily="2" charset="0"/>
              </a:rPr>
              <a:t>Machananao</a:t>
            </a:r>
            <a:r>
              <a:rPr lang="en-US" b="1" dirty="0" smtClean="0">
                <a:latin typeface="Biondi" pitchFamily="2" charset="0"/>
              </a:rPr>
              <a:t> Elementary School</a:t>
            </a:r>
            <a:endParaRPr lang="en-US" b="1" dirty="0">
              <a:latin typeface="Biond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838200"/>
          </a:xfr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FISCAL YEAR </a:t>
            </a:r>
            <a:r>
              <a:rPr lang="en-US" sz="4800" b="1" dirty="0" smtClean="0">
                <a:solidFill>
                  <a:schemeClr val="bg1"/>
                </a:solidFill>
              </a:rPr>
              <a:t>2022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BUDGET PRESENTATION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3851"/>
            <a:ext cx="1905000" cy="1783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807" y="6400800"/>
            <a:ext cx="876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“Fully Accredited by the Accrediting Commission for Schools, Western Association of Colleges”</a:t>
            </a:r>
            <a:endParaRPr lang="en-US" sz="1400" b="1" i="1" dirty="0"/>
          </a:p>
        </p:txBody>
      </p:sp>
      <p:pic>
        <p:nvPicPr>
          <p:cNvPr id="9" name="Budget 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675516"/>
            <a:ext cx="635840" cy="6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Stakeholder Survey Results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284382"/>
            <a:ext cx="8839200" cy="55736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sz="2800" b="1" dirty="0">
                <a:latin typeface="Cambria" panose="02040503050406030204" pitchFamily="18" charset="0"/>
              </a:rPr>
              <a:t>Equipment (Desks, </a:t>
            </a:r>
            <a:r>
              <a:rPr lang="fr-FR" sz="2800" b="1" dirty="0" smtClean="0">
                <a:latin typeface="Cambria" panose="02040503050406030204" pitchFamily="18" charset="0"/>
              </a:rPr>
              <a:t>Chairs</a:t>
            </a:r>
            <a:r>
              <a:rPr lang="fr-FR" sz="2800" b="1" dirty="0">
                <a:latin typeface="Cambria" panose="02040503050406030204" pitchFamily="18" charset="0"/>
              </a:rPr>
              <a:t>, Computers, Etc.)</a:t>
            </a:r>
            <a:r>
              <a:rPr lang="fr-FR" sz="2800" dirty="0"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endParaRPr lang="en-US" sz="2400" b="1" dirty="0" smtClean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Desk/chairs replacement						68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Computers								40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Playground equipment							10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Textbooks								  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Chalk/white boards, A/C replacement, Smart boards 			  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err="1" smtClean="0">
                <a:latin typeface="Cambria" panose="02040503050406030204" pitchFamily="18" charset="0"/>
              </a:rPr>
              <a:t>Ipads</a:t>
            </a:r>
            <a:r>
              <a:rPr lang="en-US" sz="1900" dirty="0" smtClean="0">
                <a:latin typeface="Cambria" panose="02040503050406030204" pitchFamily="18" charset="0"/>
              </a:rPr>
              <a:t>/tablets, carpets, chairs for parents, benches, tables			 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err="1" smtClean="0">
                <a:latin typeface="Cambria" panose="02040503050406030204" pitchFamily="18" charset="0"/>
              </a:rPr>
              <a:t>Ipads</a:t>
            </a:r>
            <a:r>
              <a:rPr lang="en-US" sz="1900" dirty="0" smtClean="0">
                <a:latin typeface="Cambria" panose="02040503050406030204" pitchFamily="18" charset="0"/>
              </a:rPr>
              <a:t>/tablets for students with disabilities, instructional supplies,</a:t>
            </a:r>
          </a:p>
          <a:p>
            <a:pPr marL="109728" indent="0">
              <a:buNone/>
            </a:pPr>
            <a:r>
              <a:rPr lang="en-US" sz="1900" dirty="0">
                <a:latin typeface="Cambria" panose="02040503050406030204" pitchFamily="18" charset="0"/>
              </a:rPr>
              <a:t> </a:t>
            </a:r>
            <a:r>
              <a:rPr lang="en-US" sz="1900" dirty="0" smtClean="0">
                <a:latin typeface="Cambria" panose="02040503050406030204" pitchFamily="18" charset="0"/>
              </a:rPr>
              <a:t>    pencils/pens, projectors						 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Cafeteria tables, sharpeners, teacher desks/chairs, additional bathrooms,     water fountains, sports equipment, walkway cover-up, interactive               educational tools, TV’s, repair broken desks/chairs   			  1</a:t>
            </a:r>
            <a:r>
              <a:rPr lang="en-US" sz="1900" dirty="0" smtClean="0"/>
              <a:t>										</a:t>
            </a:r>
            <a:endParaRPr lang="en-US" sz="1900" dirty="0"/>
          </a:p>
          <a:p>
            <a:pPr marL="109728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777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Stakeholder Survey Results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268774"/>
            <a:ext cx="8839200" cy="55736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b="1" dirty="0" smtClean="0">
                <a:latin typeface="Cambria" panose="02040503050406030204" pitchFamily="18" charset="0"/>
              </a:rPr>
              <a:t>Supplies and Materials</a:t>
            </a:r>
            <a:endParaRPr lang="en-US" sz="2400" b="1" dirty="0" smtClean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Textbooks								29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Art supplies								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Paper / cleaning supplies						15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Pens / pencils								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Computers / toilet tissue						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Classroom / school supplies						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Sports/PE/playground equipment, bathroom supplies			 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Supplies for students							 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Bulletin boards							 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Mosquito repellent, upgraded lock system, sanitizing cloth, tables, </a:t>
            </a:r>
            <a:r>
              <a:rPr lang="en-US" sz="1900" dirty="0">
                <a:latin typeface="Cambria" panose="02040503050406030204" pitchFamily="18" charset="0"/>
              </a:rPr>
              <a:t> </a:t>
            </a:r>
            <a:r>
              <a:rPr lang="en-US" sz="1900" dirty="0" smtClean="0">
                <a:latin typeface="Cambria" panose="02040503050406030204" pitchFamily="18" charset="0"/>
              </a:rPr>
              <a:t>              cafeteria food, copy paper/Xerox machines, make planners better, carpets 	 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Parent comment:  parents can provide				                   1</a:t>
            </a:r>
            <a:r>
              <a:rPr lang="en-US" sz="1900" dirty="0" smtClean="0"/>
              <a:t>												</a:t>
            </a:r>
            <a:endParaRPr lang="en-US" sz="1900" dirty="0"/>
          </a:p>
          <a:p>
            <a:pPr marL="109728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96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Stakeholder Survey Results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268774"/>
            <a:ext cx="8839200" cy="55736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b="1" dirty="0" smtClean="0">
                <a:latin typeface="Cambria" panose="02040503050406030204" pitchFamily="18" charset="0"/>
              </a:rPr>
              <a:t>Personnel</a:t>
            </a:r>
            <a:endParaRPr lang="en-US" sz="2400" b="1" dirty="0" smtClean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School aides								29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Teacher Assistants							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Teachers 								  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Security guards for the main gate					  5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Clothes (uniforms, t-shirts and shoes)					 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Hire more staff							 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Cafeteria staff, personnel, 1:1 aides, substitutes, school nurse, back pack	 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People employed in an organization, bus driver, family counselor, unarmed police, janitor/custodian, good lunch, faucet in the bathroom, computers and library, utilities, desk, chairs, chalkboards 				  1</a:t>
            </a:r>
            <a:r>
              <a:rPr lang="en-US" sz="1900" dirty="0" smtClean="0"/>
              <a:t>												</a:t>
            </a:r>
            <a:endParaRPr lang="en-US" sz="1900" dirty="0"/>
          </a:p>
          <a:p>
            <a:pPr marL="109728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31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Stakeholder Survey Results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268774"/>
            <a:ext cx="8839200" cy="55736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b="1" dirty="0" smtClean="0">
                <a:latin typeface="Cambria" panose="02040503050406030204" pitchFamily="18" charset="0"/>
              </a:rPr>
              <a:t>Priority</a:t>
            </a:r>
            <a:endParaRPr lang="en-US" sz="2400" b="1" dirty="0" smtClean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School aides and security						23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Playground, computers, equipment, personnel				 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Textbooks, desks/chairs, doorknobs					 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School nurse/doctor, A/C repairs, capital improvement, water fountain, iPads/devices for students with disabilities				  2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Computers and library, professional staff, multipurpose hall/ cafeteria,      student benches							 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C</a:t>
            </a:r>
            <a:r>
              <a:rPr lang="en-US" sz="1900" dirty="0" smtClean="0">
                <a:latin typeface="Cambria" panose="02040503050406030204" pitchFamily="18" charset="0"/>
              </a:rPr>
              <a:t>omments: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Water fountains and improving quality of water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Improving hallway and roofing in case of rain; more room for everyone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Screens on windows/doors for mosquito protection</a:t>
            </a:r>
          </a:p>
          <a:p>
            <a:pPr marL="393192" lvl="1" indent="0">
              <a:buNone/>
            </a:pPr>
            <a:r>
              <a:rPr lang="en-US" sz="1500" dirty="0" smtClean="0"/>
              <a:t>												</a:t>
            </a:r>
            <a:endParaRPr lang="en-US" sz="1500" dirty="0"/>
          </a:p>
          <a:p>
            <a:pPr marL="109728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41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8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Stakeholder Survey Results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143000"/>
            <a:ext cx="8839200" cy="5334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b="1" dirty="0"/>
              <a:t>C</a:t>
            </a:r>
            <a:r>
              <a:rPr lang="en-US" sz="2800" b="1" dirty="0" smtClean="0"/>
              <a:t>omments:</a:t>
            </a:r>
            <a:endParaRPr lang="en-U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 don't spend enough time in the school to be able to identify what needs funding; these questions would be best answered by school staff </a:t>
            </a:r>
            <a:r>
              <a:rPr lang="en-US" sz="1400" dirty="0" smtClean="0"/>
              <a:t>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O</a:t>
            </a:r>
            <a:r>
              <a:rPr lang="en-US" sz="1400" dirty="0" smtClean="0"/>
              <a:t>verall </a:t>
            </a:r>
            <a:r>
              <a:rPr lang="en-US" sz="1400" dirty="0"/>
              <a:t>safety procedures for school security 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</a:t>
            </a:r>
            <a:r>
              <a:rPr lang="en-US" sz="1400" dirty="0" smtClean="0"/>
              <a:t>raining </a:t>
            </a:r>
            <a:r>
              <a:rPr lang="en-US" sz="1400" dirty="0"/>
              <a:t>for faculty 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Drills for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</a:t>
            </a:r>
            <a:r>
              <a:rPr lang="en-US" sz="1400" dirty="0" smtClean="0"/>
              <a:t>chool </a:t>
            </a:r>
            <a:r>
              <a:rPr lang="en-US" sz="1400" dirty="0"/>
              <a:t>aides - always better to have </a:t>
            </a:r>
            <a:r>
              <a:rPr lang="en-US" sz="1400" dirty="0" smtClean="0"/>
              <a:t>aides </a:t>
            </a:r>
            <a:r>
              <a:rPr lang="en-US" sz="1400" dirty="0"/>
              <a:t>cover all </a:t>
            </a:r>
            <a:r>
              <a:rPr lang="en-US" sz="1400" dirty="0" smtClean="0"/>
              <a:t>areas at </a:t>
            </a:r>
            <a:r>
              <a:rPr lang="en-US" sz="1400" dirty="0"/>
              <a:t>all time 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Provide uniforms, shoes, and backpacks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School needs more playground equipment so that students have more to do and make them more happy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 think the school provides all the needs of the students 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Multipurpose </a:t>
            </a:r>
            <a:r>
              <a:rPr lang="en-US" sz="1400" dirty="0"/>
              <a:t>hall to accommodate students, teacher and parents for school activities and gatherings. 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</a:t>
            </a:r>
            <a:r>
              <a:rPr lang="en-US" sz="1400" dirty="0" smtClean="0"/>
              <a:t>t </a:t>
            </a:r>
            <a:r>
              <a:rPr lang="en-US" sz="1400" dirty="0"/>
              <a:t>least be able to provide some supplies to the </a:t>
            </a:r>
            <a:r>
              <a:rPr lang="en-US" sz="1400" dirty="0" smtClean="0"/>
              <a:t>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M</a:t>
            </a:r>
            <a:r>
              <a:rPr lang="en-US" sz="1400" dirty="0" smtClean="0"/>
              <a:t>ore </a:t>
            </a:r>
            <a:r>
              <a:rPr lang="en-US" sz="1400" dirty="0"/>
              <a:t>communications about kids homework  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E</a:t>
            </a:r>
            <a:r>
              <a:rPr lang="en-US" sz="1400" dirty="0" smtClean="0"/>
              <a:t>ach </a:t>
            </a:r>
            <a:r>
              <a:rPr lang="en-US" sz="1400" dirty="0"/>
              <a:t>classroom should have a restroom for safety 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U</a:t>
            </a:r>
            <a:r>
              <a:rPr lang="en-US" sz="1400" dirty="0" smtClean="0"/>
              <a:t>pgraded </a:t>
            </a:r>
            <a:r>
              <a:rPr lang="en-US" sz="1400" dirty="0"/>
              <a:t>security/lock system in the event of lockdown/active shooter 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P.E</a:t>
            </a:r>
            <a:r>
              <a:rPr lang="en-US" sz="1400" dirty="0"/>
              <a:t>. students need more activities 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</a:t>
            </a:r>
            <a:r>
              <a:rPr lang="en-US" sz="1400" dirty="0" smtClean="0"/>
              <a:t>dd </a:t>
            </a:r>
            <a:r>
              <a:rPr lang="en-US" sz="1400" dirty="0"/>
              <a:t>more benches in/near cafeteria so that kids don't sit on the floor before they eat 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Keep up the good work 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Good job to all teachers and staff, keep up the good work. </a:t>
            </a:r>
            <a:endParaRPr lang="en-US" sz="1400" dirty="0" smtClean="0"/>
          </a:p>
          <a:p>
            <a:pPr marL="109728" indent="0">
              <a:buNone/>
            </a:pPr>
            <a:r>
              <a:rPr lang="en-US" sz="1400" dirty="0" smtClean="0"/>
              <a:t>	</a:t>
            </a:r>
            <a:endParaRPr lang="en-US" sz="1400" dirty="0"/>
          </a:p>
          <a:p>
            <a:pPr marL="109728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972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64311"/>
            <a:ext cx="8229600" cy="4876799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dirty="0" smtClean="0"/>
          </a:p>
          <a:p>
            <a:pPr marL="109728" indent="0" algn="ctr">
              <a:buNone/>
            </a:pPr>
            <a:r>
              <a:rPr lang="en-US" sz="6500" b="1" dirty="0" smtClean="0">
                <a:latin typeface="Cambria" panose="02040503050406030204" pitchFamily="18" charset="0"/>
              </a:rPr>
              <a:t>Thank You for </a:t>
            </a:r>
          </a:p>
          <a:p>
            <a:pPr marL="109728" indent="0" algn="ctr">
              <a:buNone/>
            </a:pPr>
            <a:r>
              <a:rPr lang="en-US" sz="6500" b="1" dirty="0" smtClean="0">
                <a:latin typeface="Cambria" panose="02040503050406030204" pitchFamily="18" charset="0"/>
              </a:rPr>
              <a:t>taking the time to </a:t>
            </a:r>
          </a:p>
          <a:p>
            <a:pPr marL="109728" indent="0" algn="ctr">
              <a:buNone/>
            </a:pPr>
            <a:r>
              <a:rPr lang="en-US" sz="6500" b="1" dirty="0" smtClean="0">
                <a:latin typeface="Cambria" panose="02040503050406030204" pitchFamily="18" charset="0"/>
              </a:rPr>
              <a:t>listen and view!</a:t>
            </a:r>
          </a:p>
          <a:p>
            <a:pPr marL="109728" indent="0" algn="ctr">
              <a:buNone/>
            </a:pPr>
            <a:endParaRPr lang="en-US" sz="6500" b="1" dirty="0" smtClean="0">
              <a:latin typeface="Cambria" panose="02040503050406030204" pitchFamily="18" charset="0"/>
            </a:endParaRPr>
          </a:p>
          <a:p>
            <a:pPr marL="109728" indent="0" algn="ctr">
              <a:buNone/>
            </a:pPr>
            <a:r>
              <a:rPr lang="en-US" sz="6500" b="1" dirty="0" smtClean="0">
                <a:latin typeface="Cambria" panose="02040503050406030204" pitchFamily="18" charset="0"/>
              </a:rPr>
              <a:t>If you have any questions and/or need additional clarification, </a:t>
            </a:r>
          </a:p>
          <a:p>
            <a:pPr marL="109728" indent="0" algn="ctr">
              <a:buNone/>
            </a:pPr>
            <a:r>
              <a:rPr lang="en-US" sz="6500" b="1" dirty="0" smtClean="0">
                <a:latin typeface="Cambria" panose="02040503050406030204" pitchFamily="18" charset="0"/>
              </a:rPr>
              <a:t>you may contact us by emailing </a:t>
            </a:r>
            <a:r>
              <a:rPr lang="en-US" sz="6500" b="1" dirty="0" smtClean="0">
                <a:latin typeface="Cambria" panose="02040503050406030204" pitchFamily="18" charset="0"/>
                <a:hlinkClick r:id="rId4"/>
              </a:rPr>
              <a:t>machananao@gdoe.net</a:t>
            </a:r>
            <a:r>
              <a:rPr lang="en-US" sz="6500" b="1" dirty="0" smtClean="0">
                <a:latin typeface="Cambria" panose="02040503050406030204" pitchFamily="18" charset="0"/>
              </a:rPr>
              <a:t> or </a:t>
            </a:r>
          </a:p>
          <a:p>
            <a:pPr marL="109728" indent="0" algn="ctr">
              <a:buNone/>
            </a:pPr>
            <a:r>
              <a:rPr lang="en-US" sz="6500" b="1" dirty="0" smtClean="0">
                <a:latin typeface="Cambria" panose="02040503050406030204" pitchFamily="18" charset="0"/>
              </a:rPr>
              <a:t>call the school at 635-4381.</a:t>
            </a:r>
            <a:endParaRPr lang="en-US" sz="6500" b="1" dirty="0">
              <a:latin typeface="Cambria" panose="020405030504060302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1500" y="509821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4" y="2057400"/>
            <a:ext cx="8229600" cy="2709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mbria" panose="02040503050406030204" pitchFamily="18" charset="0"/>
              </a:rPr>
              <a:t>Our Educational Community….</a:t>
            </a:r>
          </a:p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smtClean="0">
                <a:latin typeface="Cambria" panose="02040503050406030204" pitchFamily="18" charset="0"/>
              </a:rPr>
              <a:t>     Prepares all students for life,</a:t>
            </a:r>
          </a:p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smtClean="0">
                <a:latin typeface="Cambria" panose="02040503050406030204" pitchFamily="18" charset="0"/>
              </a:rPr>
              <a:t>            Promotes excellence, and</a:t>
            </a:r>
          </a:p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smtClean="0">
                <a:latin typeface="Cambria" panose="02040503050406030204" pitchFamily="18" charset="0"/>
              </a:rPr>
              <a:t>                            Provides support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GDOE Vision Statement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4" name="Budget 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000" y="4768479"/>
            <a:ext cx="717921" cy="7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2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29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5400" b="1" dirty="0" err="1" smtClean="0">
                <a:latin typeface="Cambria" panose="02040503050406030204" pitchFamily="18" charset="0"/>
              </a:rPr>
              <a:t>Machananao</a:t>
            </a:r>
            <a:r>
              <a:rPr lang="en-US" sz="5400" b="1" dirty="0" smtClean="0">
                <a:latin typeface="Cambria" panose="02040503050406030204" pitchFamily="18" charset="0"/>
              </a:rPr>
              <a:t> Elementary School </a:t>
            </a:r>
          </a:p>
          <a:p>
            <a:pPr marL="0" indent="0" algn="ctr">
              <a:buNone/>
            </a:pPr>
            <a:r>
              <a:rPr lang="en-US" sz="5400" b="1" dirty="0" smtClean="0">
                <a:latin typeface="Cambria" panose="02040503050406030204" pitchFamily="18" charset="0"/>
              </a:rPr>
              <a:t>will create a safe, trendsetting, community of life-long learners striving for success.</a:t>
            </a:r>
            <a:endParaRPr lang="en-US" sz="5400" b="1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MES Mission Statement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4" name="Budget 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3400" y="4896928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MES School Wide Learner Outcomes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676400"/>
            <a:ext cx="6096000" cy="4525963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otivated 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lifelong learners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-</a:t>
            </a:r>
            <a:r>
              <a:rPr lang="en-US" altLang="en-US" sz="1900" dirty="0">
                <a:solidFill>
                  <a:srgbClr val="000000"/>
                </a:solidFill>
                <a:latin typeface="Cambria" panose="02040503050406030204" pitchFamily="18" charset="0"/>
              </a:rPr>
              <a:t>I can recognize, set, and reach goals.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900" dirty="0">
                <a:solidFill>
                  <a:srgbClr val="000000"/>
                </a:solidFill>
                <a:latin typeface="Cambria" panose="02040503050406030204" pitchFamily="18" charset="0"/>
              </a:rPr>
              <a:t>-I can solve problems in positive ways</a:t>
            </a:r>
            <a:r>
              <a:rPr lang="en-US" altLang="en-US" sz="1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-I </a:t>
            </a:r>
            <a:r>
              <a:rPr lang="en-US" altLang="en-US" sz="1900" dirty="0">
                <a:solidFill>
                  <a:srgbClr val="000000"/>
                </a:solidFill>
                <a:latin typeface="Cambria" panose="02040503050406030204" pitchFamily="18" charset="0"/>
              </a:rPr>
              <a:t>can actively engage in my community.</a:t>
            </a:r>
          </a:p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kern="1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</a:t>
            </a:r>
            <a:r>
              <a:rPr lang="en-US" sz="2000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ffective Communicators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b="1" kern="14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-</a:t>
            </a:r>
            <a:r>
              <a:rPr lang="en-US" sz="1900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 </a:t>
            </a:r>
            <a:r>
              <a:rPr lang="en-US" sz="1900" kern="1400" dirty="0">
                <a:solidFill>
                  <a:srgbClr val="000000"/>
                </a:solidFill>
                <a:latin typeface="Cambria" panose="02040503050406030204" pitchFamily="18" charset="0"/>
              </a:rPr>
              <a:t>can speak, listen, read, and write in different ways</a:t>
            </a:r>
            <a:r>
              <a:rPr lang="en-US" sz="1900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-</a:t>
            </a:r>
            <a:r>
              <a:rPr lang="en-US" sz="1900" kern="1400" dirty="0">
                <a:solidFill>
                  <a:srgbClr val="000000"/>
                </a:solidFill>
                <a:latin typeface="Cambria" panose="02040503050406030204" pitchFamily="18" charset="0"/>
              </a:rPr>
              <a:t>I can demonstrate positive social skills</a:t>
            </a:r>
            <a:r>
              <a:rPr lang="en-US" sz="1900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-</a:t>
            </a:r>
            <a:r>
              <a:rPr lang="en-US" sz="1900" kern="1400" dirty="0">
                <a:solidFill>
                  <a:srgbClr val="000000"/>
                </a:solidFill>
                <a:latin typeface="Cambria" panose="02040503050406030204" pitchFamily="18" charset="0"/>
              </a:rPr>
              <a:t>I can respect all </a:t>
            </a:r>
            <a:r>
              <a:rPr lang="en-US" sz="1900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cultures.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kern="14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</a:t>
            </a:r>
            <a:r>
              <a:rPr lang="en-US" sz="2100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uccessful </a:t>
            </a:r>
            <a:r>
              <a:rPr lang="en-US" sz="2100" kern="1400" dirty="0">
                <a:solidFill>
                  <a:srgbClr val="000000"/>
                </a:solidFill>
                <a:latin typeface="Cambria" panose="02040503050406030204" pitchFamily="18" charset="0"/>
              </a:rPr>
              <a:t>Individuals</a:t>
            </a:r>
            <a:endParaRPr lang="en-US" sz="1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kern="1400" dirty="0">
                <a:solidFill>
                  <a:srgbClr val="000000"/>
                </a:solidFill>
                <a:latin typeface="Californian FB" panose="0207040306080B030204" pitchFamily="18" charset="0"/>
              </a:rPr>
              <a:t>-</a:t>
            </a:r>
            <a:r>
              <a:rPr lang="en-US" sz="1900" kern="1400" dirty="0">
                <a:solidFill>
                  <a:srgbClr val="000000"/>
                </a:solidFill>
                <a:latin typeface="Cambria" panose="02040503050406030204" pitchFamily="18" charset="0"/>
              </a:rPr>
              <a:t>I can show academic and personal growth.</a:t>
            </a:r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kern="1400" dirty="0">
                <a:solidFill>
                  <a:srgbClr val="000000"/>
                </a:solidFill>
                <a:latin typeface="Cambria" panose="02040503050406030204" pitchFamily="18" charset="0"/>
              </a:rPr>
              <a:t>-I can follow school-wide rules and routines.</a:t>
            </a:r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kern="1400" dirty="0">
                <a:solidFill>
                  <a:srgbClr val="000000"/>
                </a:solidFill>
                <a:latin typeface="Cambria" panose="02040503050406030204" pitchFamily="18" charset="0"/>
              </a:rPr>
              <a:t>-I can apply gained knowledge to life situations.  </a:t>
            </a:r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1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3" name="Budget 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1800" y="1066800"/>
            <a:ext cx="6096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ENROLLMENT:     </a:t>
            </a:r>
            <a:r>
              <a:rPr lang="en-US" b="1" dirty="0" smtClean="0"/>
              <a:t>472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 HS   </a:t>
            </a:r>
            <a:r>
              <a:rPr lang="en-US" sz="2400" dirty="0" smtClean="0"/>
              <a:t>PRE-K    K     1ST   2ND   3RD   4TH   5TH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dirty="0" smtClean="0"/>
              <a:t>    GATE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School Characteristics</a:t>
            </a:r>
            <a:endParaRPr lang="en-US" b="1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514180"/>
              </p:ext>
            </p:extLst>
          </p:nvPr>
        </p:nvGraphicFramePr>
        <p:xfrm>
          <a:off x="762000" y="2743200"/>
          <a:ext cx="731519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19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65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4270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3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Administrator				1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Teachers				          30</a:t>
            </a:r>
          </a:p>
          <a:p>
            <a:r>
              <a:rPr lang="en-US" dirty="0">
                <a:latin typeface="Cambria" panose="02040503050406030204" pitchFamily="18" charset="0"/>
              </a:rPr>
              <a:t>School Counselor			1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Health Counselor			1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School Librarian                                    1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School Aide I (LTFT)			6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Support Staff		</a:t>
            </a: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	6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Custodian/ Maintenance		1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1:1 </a:t>
            </a:r>
            <a:r>
              <a:rPr lang="en-US" dirty="0" err="1" smtClean="0">
                <a:latin typeface="Cambria" panose="02040503050406030204" pitchFamily="18" charset="0"/>
              </a:rPr>
              <a:t>Paraeducators</a:t>
            </a:r>
            <a:r>
              <a:rPr lang="en-US" dirty="0" smtClean="0">
                <a:latin typeface="Cambria" panose="02040503050406030204" pitchFamily="18" charset="0"/>
              </a:rPr>
              <a:t>			3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On-Call </a:t>
            </a:r>
            <a:r>
              <a:rPr lang="en-US" dirty="0" smtClean="0">
                <a:latin typeface="Cambria" panose="02040503050406030204" pitchFamily="18" charset="0"/>
              </a:rPr>
              <a:t>Substitute			1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Resources Information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Budget 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Personnel:</a:t>
            </a:r>
          </a:p>
          <a:p>
            <a:pPr marL="109728" indent="0">
              <a:buNone/>
            </a:pPr>
            <a:r>
              <a:rPr lang="en-US" sz="2400" dirty="0" smtClean="0">
                <a:latin typeface="Cambria" panose="02040503050406030204" pitchFamily="18" charset="0"/>
              </a:rPr>
              <a:t>Salaries				$1,568,266.00</a:t>
            </a:r>
          </a:p>
          <a:p>
            <a:pPr marL="109728" indent="0">
              <a:buNone/>
            </a:pPr>
            <a:r>
              <a:rPr lang="en-US" sz="2400" dirty="0" smtClean="0">
                <a:latin typeface="Cambria" panose="02040503050406030204" pitchFamily="18" charset="0"/>
              </a:rPr>
              <a:t>Reclassification			$10,437.00</a:t>
            </a:r>
          </a:p>
          <a:p>
            <a:pPr marL="109728" indent="0">
              <a:buNone/>
            </a:pPr>
            <a:r>
              <a:rPr lang="en-US" sz="2400" dirty="0" smtClean="0">
                <a:latin typeface="Cambria" panose="02040503050406030204" pitchFamily="18" charset="0"/>
              </a:rPr>
              <a:t>On-call Subs				$46,342.00</a:t>
            </a:r>
          </a:p>
          <a:p>
            <a:pPr marL="109728" indent="0">
              <a:buNone/>
            </a:pPr>
            <a:r>
              <a:rPr lang="en-US" sz="2400" dirty="0" smtClean="0">
                <a:latin typeface="Cambria" panose="02040503050406030204" pitchFamily="18" charset="0"/>
              </a:rPr>
              <a:t>Benefits				$1,005,650.00</a:t>
            </a:r>
          </a:p>
          <a:p>
            <a:pPr marL="109728" indent="0"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Total</a:t>
            </a:r>
            <a:r>
              <a:rPr lang="en-US" sz="2400" dirty="0" smtClean="0">
                <a:latin typeface="Cambria" panose="02040503050406030204" pitchFamily="18" charset="0"/>
              </a:rPr>
              <a:t>:					$</a:t>
            </a:r>
            <a:r>
              <a:rPr lang="en-US" sz="2400" b="1" dirty="0" smtClean="0">
                <a:latin typeface="Cambria" panose="02040503050406030204" pitchFamily="18" charset="0"/>
              </a:rPr>
              <a:t>2,630,695.00</a:t>
            </a:r>
          </a:p>
          <a:p>
            <a:r>
              <a:rPr lang="en-US" sz="2400" b="1" dirty="0" smtClean="0">
                <a:latin typeface="Cambria" panose="02040503050406030204" pitchFamily="18" charset="0"/>
              </a:rPr>
              <a:t>Operations:</a:t>
            </a:r>
          </a:p>
          <a:p>
            <a:pPr marL="109728" indent="0">
              <a:buNone/>
            </a:pPr>
            <a:r>
              <a:rPr lang="en-US" sz="2400" dirty="0" smtClean="0">
                <a:latin typeface="Cambria" panose="02040503050406030204" pitchFamily="18" charset="0"/>
              </a:rPr>
              <a:t>Contractual Service			$15,410.00</a:t>
            </a:r>
          </a:p>
          <a:p>
            <a:pPr marL="109728" indent="0">
              <a:buNone/>
            </a:pPr>
            <a:r>
              <a:rPr lang="en-US" sz="2400" dirty="0" smtClean="0">
                <a:latin typeface="Cambria" panose="02040503050406030204" pitchFamily="18" charset="0"/>
              </a:rPr>
              <a:t>Supplies &amp; Materials		$34,527.00</a:t>
            </a:r>
          </a:p>
          <a:p>
            <a:pPr marL="109728" indent="0">
              <a:buNone/>
            </a:pPr>
            <a:r>
              <a:rPr lang="en-US" sz="2400" dirty="0" smtClean="0">
                <a:latin typeface="Cambria" panose="02040503050406030204" pitchFamily="18" charset="0"/>
              </a:rPr>
              <a:t>Equipment				$49,233.00</a:t>
            </a:r>
          </a:p>
          <a:p>
            <a:pPr marL="109728" indent="0"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Total</a:t>
            </a:r>
            <a:r>
              <a:rPr lang="en-US" sz="2400" dirty="0" smtClean="0">
                <a:latin typeface="Cambria" panose="02040503050406030204" pitchFamily="18" charset="0"/>
              </a:rPr>
              <a:t>:					$</a:t>
            </a:r>
            <a:r>
              <a:rPr lang="en-US" sz="2400" b="1" dirty="0" smtClean="0">
                <a:latin typeface="Cambria" panose="02040503050406030204" pitchFamily="18" charset="0"/>
              </a:rPr>
              <a:t>99,170.00</a:t>
            </a:r>
          </a:p>
          <a:p>
            <a:pPr marL="109728" indent="0">
              <a:buNone/>
            </a:pPr>
            <a:endParaRPr lang="en-US" sz="500" dirty="0" smtClean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ambria" panose="02040503050406030204" pitchFamily="18" charset="0"/>
              </a:rPr>
              <a:t>Utilities</a:t>
            </a:r>
            <a:r>
              <a:rPr lang="en-US" sz="2400" dirty="0" smtClean="0">
                <a:latin typeface="Cambria" panose="02040503050406030204" pitchFamily="18" charset="0"/>
              </a:rPr>
              <a:t>:				$</a:t>
            </a:r>
            <a:r>
              <a:rPr lang="en-US" sz="2400" b="1" dirty="0" smtClean="0">
                <a:latin typeface="Cambria" panose="02040503050406030204" pitchFamily="18" charset="0"/>
              </a:rPr>
              <a:t>178,160.00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 smtClean="0">
                <a:latin typeface="Cambria" panose="02040503050406030204" pitchFamily="18" charset="0"/>
              </a:rPr>
              <a:t>TOTAL APPROPRIATIONS</a:t>
            </a:r>
            <a:r>
              <a:rPr lang="en-US" sz="2600" dirty="0" smtClean="0">
                <a:latin typeface="Cambria" panose="02040503050406030204" pitchFamily="18" charset="0"/>
              </a:rPr>
              <a:t>:	</a:t>
            </a:r>
            <a:r>
              <a:rPr lang="en-US" sz="2600" b="1" dirty="0" smtClean="0">
                <a:latin typeface="Cambria" panose="02040503050406030204" pitchFamily="18" charset="0"/>
              </a:rPr>
              <a:t>$2,908,025.00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684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Budget Digest 2022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152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9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9812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Cambria" panose="02040503050406030204" pitchFamily="18" charset="0"/>
              </a:rPr>
              <a:t>Parent Surveys:			91</a:t>
            </a:r>
          </a:p>
          <a:p>
            <a:r>
              <a:rPr lang="en-US" sz="3000" b="1" dirty="0" smtClean="0">
                <a:latin typeface="Cambria" panose="02040503050406030204" pitchFamily="18" charset="0"/>
              </a:rPr>
              <a:t>Students:				   3</a:t>
            </a:r>
          </a:p>
          <a:p>
            <a:r>
              <a:rPr lang="en-US" sz="3000" b="1" dirty="0" smtClean="0">
                <a:latin typeface="Cambria" panose="02040503050406030204" pitchFamily="18" charset="0"/>
              </a:rPr>
              <a:t>Other:					   1</a:t>
            </a:r>
          </a:p>
          <a:p>
            <a:pPr marL="109728" indent="0">
              <a:buNone/>
            </a:pPr>
            <a:endParaRPr lang="en-US" sz="3000" b="1" dirty="0" smtClean="0">
              <a:latin typeface="Cambria" panose="02040503050406030204" pitchFamily="18" charset="0"/>
            </a:endParaRPr>
          </a:p>
          <a:p>
            <a:pPr marL="109728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Stakeholder Surveys Submitted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Budget 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41148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2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Stakeholder Survey Results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914400"/>
            <a:ext cx="8839200" cy="5638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Capital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Improvement (Facilities, Improvements &amp; Repairs)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endParaRPr lang="en-US" sz="2400" b="1" dirty="0" smtClean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Restroom </a:t>
            </a:r>
            <a:r>
              <a:rPr lang="en-US" sz="1900" dirty="0">
                <a:latin typeface="Cambria" panose="02040503050406030204" pitchFamily="18" charset="0"/>
              </a:rPr>
              <a:t>renovations/ upgrades </a:t>
            </a:r>
            <a:r>
              <a:rPr lang="en-US" sz="1900" dirty="0" smtClean="0">
                <a:latin typeface="Cambria" panose="02040503050406030204" pitchFamily="18" charset="0"/>
              </a:rPr>
              <a:t>						35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Playground – additional equipment/upgrade) 				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Water </a:t>
            </a:r>
            <a:r>
              <a:rPr lang="en-US" sz="1900" dirty="0">
                <a:latin typeface="Cambria" panose="02040503050406030204" pitchFamily="18" charset="0"/>
              </a:rPr>
              <a:t>fountains </a:t>
            </a:r>
            <a:r>
              <a:rPr lang="en-US" sz="1900" dirty="0" smtClean="0">
                <a:latin typeface="Cambria" panose="02040503050406030204" pitchFamily="18" charset="0"/>
              </a:rPr>
              <a:t>							10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Paint buildings/gate 							  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A/C repairs/upgrades, doors, door knob/handles replacements, cafeteria renovation/enlargement						  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Computer (more)/Computer Lab, benches   				  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Building maintenance/improvements					 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Library improvements, </a:t>
            </a:r>
            <a:r>
              <a:rPr lang="en-US" sz="1900" dirty="0">
                <a:latin typeface="Cambria" panose="02040503050406030204" pitchFamily="18" charset="0"/>
              </a:rPr>
              <a:t>parking lot </a:t>
            </a:r>
            <a:r>
              <a:rPr lang="en-US" sz="1900" dirty="0" smtClean="0">
                <a:latin typeface="Cambria" panose="02040503050406030204" pitchFamily="18" charset="0"/>
              </a:rPr>
              <a:t>repair/sinkhole </a:t>
            </a:r>
            <a:r>
              <a:rPr lang="en-US" sz="1900" dirty="0">
                <a:latin typeface="Cambria" panose="02040503050406030204" pitchFamily="18" charset="0"/>
              </a:rPr>
              <a:t>in the </a:t>
            </a:r>
            <a:r>
              <a:rPr lang="en-US" sz="1900" dirty="0" smtClean="0">
                <a:latin typeface="Cambria" panose="02040503050406030204" pitchFamily="18" charset="0"/>
              </a:rPr>
              <a:t>parking lot </a:t>
            </a:r>
            <a:r>
              <a:rPr lang="en-US" sz="1900" dirty="0">
                <a:latin typeface="Cambria" panose="02040503050406030204" pitchFamily="18" charset="0"/>
              </a:rPr>
              <a:t>needs </a:t>
            </a:r>
            <a:r>
              <a:rPr lang="en-US" sz="1900" dirty="0" smtClean="0">
                <a:latin typeface="Cambria" panose="02040503050406030204" pitchFamily="18" charset="0"/>
              </a:rPr>
              <a:t>	     to </a:t>
            </a:r>
            <a:r>
              <a:rPr lang="en-US" sz="1900" dirty="0">
                <a:latin typeface="Cambria" panose="02040503050406030204" pitchFamily="18" charset="0"/>
              </a:rPr>
              <a:t>be </a:t>
            </a:r>
            <a:r>
              <a:rPr lang="en-US" sz="1900" dirty="0" smtClean="0">
                <a:latin typeface="Cambria" panose="02040503050406030204" pitchFamily="18" charset="0"/>
              </a:rPr>
              <a:t>repaired</a:t>
            </a:r>
            <a:r>
              <a:rPr lang="en-US" sz="1900" dirty="0">
                <a:latin typeface="Cambria" panose="02040503050406030204" pitchFamily="18" charset="0"/>
              </a:rPr>
              <a:t>			</a:t>
            </a:r>
            <a:r>
              <a:rPr lang="en-US" sz="1900" dirty="0" smtClean="0">
                <a:latin typeface="Cambria" panose="02040503050406030204" pitchFamily="18" charset="0"/>
              </a:rPr>
              <a:t>					 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Roof leaks, clean hallways, caution signs, CCTV/cameras			 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Foul weather facilities, ceiling, Dengue prevention, mirrors, screens on windows    and doors, bird control/watch, sports equipment, widening hallways, yard maintenance, custodial/janitorial service in a timely manner, soap/napkin     dispenser repairs, flooring						 1</a:t>
            </a:r>
            <a:endParaRPr lang="en-US" sz="19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Facilities and adequate </a:t>
            </a:r>
            <a:r>
              <a:rPr lang="en-US" sz="1900" dirty="0">
                <a:latin typeface="Cambria" panose="02040503050406030204" pitchFamily="18" charset="0"/>
              </a:rPr>
              <a:t>maintenance of school </a:t>
            </a:r>
            <a:r>
              <a:rPr lang="en-US" sz="1900" dirty="0" smtClean="0">
                <a:latin typeface="Cambria" panose="02040503050406030204" pitchFamily="18" charset="0"/>
              </a:rPr>
              <a:t>grounds		                   1</a:t>
            </a:r>
            <a:endParaRPr lang="en-US" sz="19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3" name="Budget 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76400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2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934</TotalTime>
  <Words>479</Words>
  <Application>Microsoft Office PowerPoint</Application>
  <PresentationFormat>On-screen Show (4:3)</PresentationFormat>
  <Paragraphs>189</Paragraphs>
  <Slides>15</Slides>
  <Notes>13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Biondi</vt:lpstr>
      <vt:lpstr>Calibri</vt:lpstr>
      <vt:lpstr>Californian FB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Machananao Elementary School</vt:lpstr>
      <vt:lpstr>GDOE Vision Statement</vt:lpstr>
      <vt:lpstr>MES Mission Statement</vt:lpstr>
      <vt:lpstr>MES School Wide Learner Outcomes</vt:lpstr>
      <vt:lpstr>School Characteristics</vt:lpstr>
      <vt:lpstr>Resources Information</vt:lpstr>
      <vt:lpstr>Budget Digest 2022</vt:lpstr>
      <vt:lpstr>Stakeholder Surveys Submitted</vt:lpstr>
      <vt:lpstr>Stakeholder Survey Results</vt:lpstr>
      <vt:lpstr>Stakeholder Survey Results</vt:lpstr>
      <vt:lpstr>Stakeholder Survey Results</vt:lpstr>
      <vt:lpstr>Stakeholder Survey Results</vt:lpstr>
      <vt:lpstr>Stakeholder Survey Results</vt:lpstr>
      <vt:lpstr>Stakeholder Survey Results</vt:lpstr>
      <vt:lpstr>PowerPoint Presentation</vt:lpstr>
    </vt:vector>
  </TitlesOfParts>
  <Company>Guam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Machananao Elementary School</dc:title>
  <dc:creator>GERALDINE D. QUEJADO</dc:creator>
  <cp:lastModifiedBy>Windows User</cp:lastModifiedBy>
  <cp:revision>73</cp:revision>
  <cp:lastPrinted>2019-10-28T23:04:07Z</cp:lastPrinted>
  <dcterms:created xsi:type="dcterms:W3CDTF">2012-11-26T03:34:41Z</dcterms:created>
  <dcterms:modified xsi:type="dcterms:W3CDTF">2020-12-02T01:55:29Z</dcterms:modified>
</cp:coreProperties>
</file>